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7"/>
  </p:notesMasterIdLst>
  <p:sldIdLst>
    <p:sldId id="256" r:id="rId2"/>
    <p:sldId id="304" r:id="rId3"/>
    <p:sldId id="313" r:id="rId4"/>
    <p:sldId id="310" r:id="rId5"/>
    <p:sldId id="312" r:id="rId6"/>
    <p:sldId id="311" r:id="rId7"/>
    <p:sldId id="314" r:id="rId8"/>
    <p:sldId id="307" r:id="rId9"/>
    <p:sldId id="284" r:id="rId10"/>
    <p:sldId id="315" r:id="rId11"/>
    <p:sldId id="274" r:id="rId12"/>
    <p:sldId id="299" r:id="rId13"/>
    <p:sldId id="298" r:id="rId14"/>
    <p:sldId id="306" r:id="rId15"/>
    <p:sldId id="303" r:id="rId16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C721"/>
    <a:srgbClr val="ECC218"/>
    <a:srgbClr val="515151"/>
    <a:srgbClr val="444444"/>
    <a:srgbClr val="323232"/>
    <a:srgbClr val="202020"/>
    <a:srgbClr val="C8A410"/>
    <a:srgbClr val="D7A800"/>
    <a:srgbClr val="ECC20E"/>
    <a:srgbClr val="F7DE7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enhum Estilo, Nenhuma Grad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enhum Estilo, Grade de Tabe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1E4AEA4-8DFA-4A89-87EB-49C32662AFE0}" styleName="Estilo Médio 2 - Ênfas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108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70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10" d="100"/>
        <a:sy n="110" d="100"/>
      </p:scale>
      <p:origin x="0" y="-10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FD9FD4-411C-4A24-B4BB-5D8D8873F9AD}" type="datetimeFigureOut">
              <a:rPr lang="pt-BR" smtClean="0"/>
              <a:t>04/10/2024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7B1F9F-7C33-4AC7-BC89-5350F618E6B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995004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DB59CB-2DDF-3348-1418-0BFB9EA397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4BC5195-0DA7-DDAA-9E6A-751F6A6736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6562581-7931-E7C2-B3E6-B39D089FAE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0AF39-447F-496A-AA15-506B2DBF5207}" type="datetime1">
              <a:rPr lang="pt-BR" smtClean="0"/>
              <a:t>04/10/2024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2B7609A-86E1-BEB8-3D69-8DCBC9EEE9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17BE675-DDC4-4FC2-EAF9-3E2D6A418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89B12-C901-43B8-AB62-1318A3EB676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825779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BC8A45-8448-0FD8-F093-9BC9AB888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80010F19-C6AD-ED9B-2560-EE3B9F6B2A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5DEBF39-F32C-3A80-4C7C-25C62AEF46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A3D3F-265D-4C34-8391-E949657A018E}" type="datetime1">
              <a:rPr lang="pt-BR" smtClean="0"/>
              <a:t>04/10/2024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9627187-794A-4221-14C6-74E3266462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E17F095-44E8-CEF4-70E3-B27495660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89B12-C901-43B8-AB62-1318A3EB676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51136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D7EB4C0-CD06-72A9-236F-7AD099AB547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677A58D-EBBD-7C6D-9FD3-40B1BEC28A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3869966-1F26-B334-6834-A4967E6B6E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0AC81F-1EA3-4346-A2C0-0783FF1C5A7B}" type="datetime1">
              <a:rPr lang="pt-BR" smtClean="0"/>
              <a:t>04/10/2024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6AD97A7-5AD9-A926-805D-9C9F6E707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3AD7676-2AC8-77F4-016A-101E13B9F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89B12-C901-43B8-AB62-1318A3EB676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993206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B29C2D-C9AF-C2AE-F435-A594344C6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D293ACE-1097-988B-BF88-C016ADB648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DD51994-45BA-5819-17B1-B2D08CD04F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1C649-3538-485D-9AEF-96A13598B15E}" type="datetime1">
              <a:rPr lang="pt-BR" smtClean="0"/>
              <a:t>04/10/2024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820D07A-141C-D47C-1A1F-0C9E3FF1C6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A5A8160-4059-FD5C-B952-D509BBF69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89B12-C901-43B8-AB62-1318A3EB676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770838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C0D997-B3CC-4EC7-E7D1-A32F5CD459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FF7EE72-49B6-A650-CF0B-6B96DFA535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9E14718-80D0-8C10-00B9-D9E98FD87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F2139-3252-448B-9C38-8E56E7337A7E}" type="datetime1">
              <a:rPr lang="pt-BR" smtClean="0"/>
              <a:t>04/10/2024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D4615F9-89D4-85E0-6659-C10194146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77ECF5D-A69D-050D-8282-2FD276A80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89B12-C901-43B8-AB62-1318A3EB676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383167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11513A-C7D8-14C0-323F-6D3D41C6A2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5C2AAAA-9B6B-9B63-6E0E-917091080A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6D8F4A3-A3CB-1648-52A6-8336E42512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CEEF409-E857-5E18-28DD-0524B908B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D433E-1C38-4ABF-B241-78100EB5D95A}" type="datetime1">
              <a:rPr lang="pt-BR" smtClean="0"/>
              <a:t>04/10/2024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3EEAD08-E366-9476-BC48-00E8C6A92A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F74633B-CAF7-E965-BDF1-36B7A9121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89B12-C901-43B8-AB62-1318A3EB676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05808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B47AE3-AF55-BB66-2BE2-F890C82DE2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91B25D8-E596-EDF4-C3A2-0D9998C9DF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8E972B6-FBBD-77E3-3597-ACA99F0E41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8759485E-B2B4-B908-0800-2DD2EF7BC2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A7C9E629-5570-9F4B-B7EE-4A94284189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F0F4E4DC-CB07-03B1-6AD2-1EB8AC4AE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6A02C-CB4A-468E-AFA7-FD990493DB0E}" type="datetime1">
              <a:rPr lang="pt-BR" smtClean="0"/>
              <a:t>04/10/2024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22FB06E5-F3FD-54A7-97EF-36587CB8F0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24B8EEBA-DD3B-B6E5-DC5E-FF252A1A60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89B12-C901-43B8-AB62-1318A3EB676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694596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B4B342-D048-EF62-986F-DA897E53E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246C2043-A537-A863-8DB1-83DA43ED2D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67029-4DC7-4687-B31A-B12E34D70421}" type="datetime1">
              <a:rPr lang="pt-BR" smtClean="0"/>
              <a:t>04/10/2024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E126048-7D5F-20A9-5DC6-BE991ADED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739F498-148B-7A14-192A-7F7A4296D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89B12-C901-43B8-AB62-1318A3EB676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412722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1D0BF3BF-F0AE-D1D9-E64F-DF45604C01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90E7B-2D72-4AD0-91C4-107429D9A615}" type="datetime1">
              <a:rPr lang="pt-BR" smtClean="0"/>
              <a:t>04/10/2024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DDFDBDA9-3C0B-5665-6743-6FD2E5DBCA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98B24091-9853-1CAF-39CF-BD9B6977B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89B12-C901-43B8-AB62-1318A3EB676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44330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4971F2-ED81-BBC9-C99B-748E726CC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E6BDE92-8231-0011-FA74-0E534E9899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01DF9A2-DDB0-A087-3BF2-2DB1F321E9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4E64CE8-58CD-899B-FD82-97E609D38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D5477-D71E-4898-A98C-67DFF8EF02CA}" type="datetime1">
              <a:rPr lang="pt-BR" smtClean="0"/>
              <a:t>04/10/2024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E9D45CD-A952-ED57-C3B2-6AEDB94B2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475F3D6-B18F-F493-E298-A348DF64A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89B12-C901-43B8-AB62-1318A3EB676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984796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E372B2-A786-38EB-CBA0-0B664C029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7B1427BD-0864-105D-2952-419108D0CD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B12B70F-ED65-60ED-2525-FEC7C7E423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EF7449B-7726-9B14-82FE-A578B2CB5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2AD2C-2C47-45B0-B039-28FDC752D99D}" type="datetime1">
              <a:rPr lang="pt-BR" smtClean="0"/>
              <a:t>04/10/2024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E9E9DF0-9163-CEC9-925B-03667D93D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746A8E6-0652-F993-13FB-49EB94CBD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89B12-C901-43B8-AB62-1318A3EB676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53686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1DA57BB9-7921-274D-1F99-486289C1EA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47E372D-CC5A-C33E-0C07-FDA180DCDC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2E2E4F6-87B5-25A5-4B69-A1F81EA009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B5549E-CE10-44E1-90FF-436C142CCB23}" type="datetime1">
              <a:rPr lang="pt-BR" smtClean="0"/>
              <a:t>04/10/2024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2F73CD9-5F60-4D5B-F342-B662C1D44F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CD00D0E-9C1E-D233-92AB-1461ABD91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B89B12-C901-43B8-AB62-1318A3EB676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27328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0" kern="1200">
          <a:solidFill>
            <a:schemeClr val="tx1"/>
          </a:solidFill>
          <a:latin typeface="Impact" panose="020B0806030902050204" pitchFamily="34" charset="0"/>
          <a:ea typeface="+mj-ea"/>
          <a:cs typeface="+mj-cs"/>
        </a:defRPr>
      </a:lvl1pPr>
    </p:titleStyle>
    <p:bodyStyle>
      <a:lvl1pPr marL="228600" indent="-228600" algn="just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bibliotecadigitalsenac.com.br/#/busca?term=excel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primeiroacesso.rj.senac.br/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mail.google.com/mail/?view=cm&amp;fs=1&amp;to=luana.silva%40rj.senac.br&amp;authuser=0" TargetMode="External"/><Relationship Id="rId2" Type="http://schemas.openxmlformats.org/officeDocument/2006/relationships/hyperlink" Target="https://mail.google.com/mail/?view=cm&amp;fs=1&amp;to=sabrina.sousa%40rj.senac.br&amp;authuser=0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eplanilhasrj@gmail.com" TargetMode="External"/><Relationship Id="rId7" Type="http://schemas.openxmlformats.org/officeDocument/2006/relationships/image" Target="../media/image2.png"/><Relationship Id="rId2" Type="http://schemas.openxmlformats.org/officeDocument/2006/relationships/hyperlink" Target="https://www.linkedin.com/in/romulo-sousa-570739110/" TargetMode="Externa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hyperlink" Target="https://primeiroacesso.rj.senac.br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hyperlink" Target="https://primeiroacesso.rj.senac.br/" TargetMode="External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www.rj.senac.br/sobre-o-senac/emissao-de-certificados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5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aixaDeTexto 7">
            <a:extLst>
              <a:ext uri="{FF2B5EF4-FFF2-40B4-BE49-F238E27FC236}">
                <a16:creationId xmlns:a16="http://schemas.microsoft.com/office/drawing/2014/main" id="{0B53443D-3CE1-B2FE-40F9-37BBA36469DD}"/>
              </a:ext>
            </a:extLst>
          </p:cNvPr>
          <p:cNvSpPr txBox="1"/>
          <p:nvPr/>
        </p:nvSpPr>
        <p:spPr>
          <a:xfrm>
            <a:off x="1179096" y="1123405"/>
            <a:ext cx="7518855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Roboto Black" panose="020B0604020202020204" pitchFamily="2" charset="0"/>
                <a:ea typeface="Roboto Black" panose="020B0604020202020204" pitchFamily="2" charset="0"/>
                <a:cs typeface="Roboto Black" panose="020B0604020202020204" pitchFamily="2" charset="0"/>
              </a:rPr>
              <a:t>ANÁLISE DE DADOS COM POWER BI</a:t>
            </a:r>
            <a:endParaRPr lang="pt-BR" sz="4000" dirty="0">
              <a:solidFill>
                <a:schemeClr val="bg1"/>
              </a:solidFill>
              <a:latin typeface="Roboto Black" panose="020B0604020202020204" pitchFamily="2" charset="0"/>
              <a:ea typeface="Roboto Black" panose="020B0604020202020204" pitchFamily="2" charset="0"/>
              <a:cs typeface="Roboto Black" panose="020B0604020202020204" pitchFamily="2" charset="0"/>
            </a:endParaRPr>
          </a:p>
        </p:txBody>
      </p:sp>
      <p:pic>
        <p:nvPicPr>
          <p:cNvPr id="10" name="Imagem 9" descr="Ícone&#10;&#10;Descrição gerada automaticamente">
            <a:extLst>
              <a:ext uri="{FF2B5EF4-FFF2-40B4-BE49-F238E27FC236}">
                <a16:creationId xmlns:a16="http://schemas.microsoft.com/office/drawing/2014/main" id="{26FDE748-0E12-CBBA-39BC-A1863E89FF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72" y="957244"/>
            <a:ext cx="1003094" cy="1489600"/>
          </a:xfrm>
          <a:prstGeom prst="rect">
            <a:avLst/>
          </a:prstGeom>
        </p:spPr>
      </p:pic>
      <p:grpSp>
        <p:nvGrpSpPr>
          <p:cNvPr id="16" name="Agrupar 15">
            <a:extLst>
              <a:ext uri="{FF2B5EF4-FFF2-40B4-BE49-F238E27FC236}">
                <a16:creationId xmlns:a16="http://schemas.microsoft.com/office/drawing/2014/main" id="{863A09C7-EC88-56D2-4C04-618F2C3F9A9E}"/>
              </a:ext>
            </a:extLst>
          </p:cNvPr>
          <p:cNvGrpSpPr/>
          <p:nvPr/>
        </p:nvGrpSpPr>
        <p:grpSpPr>
          <a:xfrm>
            <a:off x="1448764" y="2446844"/>
            <a:ext cx="5908434" cy="1833026"/>
            <a:chOff x="721248" y="1963020"/>
            <a:chExt cx="5908434" cy="1833026"/>
          </a:xfrm>
        </p:grpSpPr>
        <p:cxnSp>
          <p:nvCxnSpPr>
            <p:cNvPr id="12" name="Conector reto 11">
              <a:extLst>
                <a:ext uri="{FF2B5EF4-FFF2-40B4-BE49-F238E27FC236}">
                  <a16:creationId xmlns:a16="http://schemas.microsoft.com/office/drawing/2014/main" id="{2B0477C4-4292-2C4B-24C1-71789B1EC350}"/>
                </a:ext>
              </a:extLst>
            </p:cNvPr>
            <p:cNvCxnSpPr>
              <a:cxnSpLocks/>
            </p:cNvCxnSpPr>
            <p:nvPr/>
          </p:nvCxnSpPr>
          <p:spPr>
            <a:xfrm>
              <a:off x="721248" y="1963020"/>
              <a:ext cx="0" cy="1833026"/>
            </a:xfrm>
            <a:prstGeom prst="line">
              <a:avLst/>
            </a:prstGeom>
            <a:ln w="19050">
              <a:solidFill>
                <a:srgbClr val="E5B01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CaixaDeTexto 12">
              <a:extLst>
                <a:ext uri="{FF2B5EF4-FFF2-40B4-BE49-F238E27FC236}">
                  <a16:creationId xmlns:a16="http://schemas.microsoft.com/office/drawing/2014/main" id="{981BF9A3-FC89-960A-7CBC-E36A62F96650}"/>
                </a:ext>
              </a:extLst>
            </p:cNvPr>
            <p:cNvSpPr txBox="1"/>
            <p:nvPr/>
          </p:nvSpPr>
          <p:spPr>
            <a:xfrm>
              <a:off x="721248" y="2049791"/>
              <a:ext cx="5908434" cy="109260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pt-BR" sz="2500" b="1" dirty="0">
                  <a:solidFill>
                    <a:srgbClr val="FFFFFF"/>
                  </a:solidFill>
                </a:rPr>
                <a:t>Aula 01</a:t>
              </a:r>
            </a:p>
            <a:p>
              <a:pPr lvl="1"/>
              <a:r>
                <a:rPr lang="pt-BR" sz="2000" dirty="0">
                  <a:solidFill>
                    <a:srgbClr val="FFFFFF"/>
                  </a:solidFill>
                </a:rPr>
                <a:t>Apresentação do curso</a:t>
              </a:r>
            </a:p>
            <a:p>
              <a:pPr lvl="1"/>
              <a:r>
                <a:rPr lang="pt-BR" sz="2000" dirty="0">
                  <a:solidFill>
                    <a:srgbClr val="FFFFFF"/>
                  </a:solidFill>
                </a:rPr>
                <a:t>Cronograma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530076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CC0641AD-7A97-720E-E385-219928AF2ADD}"/>
              </a:ext>
            </a:extLst>
          </p:cNvPr>
          <p:cNvSpPr/>
          <p:nvPr/>
        </p:nvSpPr>
        <p:spPr>
          <a:xfrm>
            <a:off x="0" y="0"/>
            <a:ext cx="12192000" cy="1048215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" name="Imagem 2" descr="Script de computador em uma tela">
            <a:extLst>
              <a:ext uri="{FF2B5EF4-FFF2-40B4-BE49-F238E27FC236}">
                <a16:creationId xmlns:a16="http://schemas.microsoft.com/office/drawing/2014/main" id="{3215CD5A-0AA5-EC29-BC41-5B28689DA9F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0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5271" b="19444"/>
          <a:stretch>
            <a:fillRect/>
          </a:stretch>
        </p:blipFill>
        <p:spPr>
          <a:xfrm>
            <a:off x="-1" y="-11575"/>
            <a:ext cx="12191999" cy="1048215"/>
          </a:xfrm>
          <a:custGeom>
            <a:avLst/>
            <a:gdLst>
              <a:gd name="connsiteX0" fmla="*/ 0 w 12191999"/>
              <a:gd name="connsiteY0" fmla="*/ 0 h 1048215"/>
              <a:gd name="connsiteX1" fmla="*/ 12191999 w 12191999"/>
              <a:gd name="connsiteY1" fmla="*/ 0 h 1048215"/>
              <a:gd name="connsiteX2" fmla="*/ 12191999 w 12191999"/>
              <a:gd name="connsiteY2" fmla="*/ 1048215 h 1048215"/>
              <a:gd name="connsiteX3" fmla="*/ 0 w 12191999"/>
              <a:gd name="connsiteY3" fmla="*/ 1048215 h 1048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1999" h="1048215">
                <a:moveTo>
                  <a:pt x="0" y="0"/>
                </a:moveTo>
                <a:lnTo>
                  <a:pt x="12191999" y="0"/>
                </a:lnTo>
                <a:lnTo>
                  <a:pt x="12191999" y="1048215"/>
                </a:lnTo>
                <a:lnTo>
                  <a:pt x="0" y="1048215"/>
                </a:lnTo>
                <a:close/>
              </a:path>
            </a:pathLst>
          </a:custGeom>
        </p:spPr>
      </p:pic>
      <p:sp>
        <p:nvSpPr>
          <p:cNvPr id="4" name="Título 1">
            <a:extLst>
              <a:ext uri="{FF2B5EF4-FFF2-40B4-BE49-F238E27FC236}">
                <a16:creationId xmlns:a16="http://schemas.microsoft.com/office/drawing/2014/main" id="{4B67CB4D-D539-EAB9-1BE1-2FE9D0B5859A}"/>
              </a:ext>
            </a:extLst>
          </p:cNvPr>
          <p:cNvSpPr txBox="1">
            <a:spLocks/>
          </p:cNvSpPr>
          <p:nvPr/>
        </p:nvSpPr>
        <p:spPr>
          <a:xfrm>
            <a:off x="838199" y="11575"/>
            <a:ext cx="10515600" cy="10482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i="0" kern="120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pt-BR" sz="3000" b="1" dirty="0">
                <a:solidFill>
                  <a:schemeClr val="bg1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[ Marcas Formativas Senac ]</a:t>
            </a:r>
          </a:p>
        </p:txBody>
      </p:sp>
      <p:pic>
        <p:nvPicPr>
          <p:cNvPr id="9" name="Imagem 8" descr="Ícone&#10;&#10;Descrição gerada automaticamente">
            <a:extLst>
              <a:ext uri="{FF2B5EF4-FFF2-40B4-BE49-F238E27FC236}">
                <a16:creationId xmlns:a16="http://schemas.microsoft.com/office/drawing/2014/main" id="{7DA3EF69-4DDB-CC4B-7377-DFF1DA92CE8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172939"/>
            <a:ext cx="488540" cy="725485"/>
          </a:xfrm>
          <a:prstGeom prst="rect">
            <a:avLst/>
          </a:prstGeom>
        </p:spPr>
      </p:pic>
      <p:sp>
        <p:nvSpPr>
          <p:cNvPr id="6" name="CaixaDeTexto 25">
            <a:extLst>
              <a:ext uri="{FF2B5EF4-FFF2-40B4-BE49-F238E27FC236}">
                <a16:creationId xmlns:a16="http://schemas.microsoft.com/office/drawing/2014/main" id="{91045248-F111-4DB1-9366-3B32AC887DC9}"/>
              </a:ext>
            </a:extLst>
          </p:cNvPr>
          <p:cNvSpPr txBox="1"/>
          <p:nvPr/>
        </p:nvSpPr>
        <p:spPr>
          <a:xfrm>
            <a:off x="549066" y="1443168"/>
            <a:ext cx="11093863" cy="773822"/>
          </a:xfrm>
          <a:prstGeom prst="rect">
            <a:avLst/>
          </a:prstGeom>
          <a:noFill/>
          <a:ln w="9525" cmpd="sng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t"/>
          <a:lstStyle>
            <a:defPPr>
              <a:defRPr lang="pt-BR"/>
            </a:defPPr>
            <a:lvl1pPr indent="0" algn="just">
              <a:buFont typeface="Arial" panose="020B0604020202020204" pitchFamily="34" charset="0"/>
              <a:buNone/>
              <a:defRPr sz="1700" b="1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indent="0">
              <a:defRPr sz="1100">
                <a:solidFill>
                  <a:schemeClr val="dk1"/>
                </a:solidFill>
              </a:defRPr>
            </a:lvl2pPr>
            <a:lvl3pPr indent="0">
              <a:defRPr sz="1100">
                <a:solidFill>
                  <a:schemeClr val="dk1"/>
                </a:solidFill>
              </a:defRPr>
            </a:lvl3pPr>
            <a:lvl4pPr indent="0">
              <a:defRPr sz="1100">
                <a:solidFill>
                  <a:schemeClr val="dk1"/>
                </a:solidFill>
              </a:defRPr>
            </a:lvl4pPr>
            <a:lvl5pPr indent="0">
              <a:defRPr sz="1100">
                <a:solidFill>
                  <a:schemeClr val="dk1"/>
                </a:solidFill>
              </a:defRPr>
            </a:lvl5pPr>
            <a:lvl6pPr indent="0">
              <a:defRPr sz="1100">
                <a:solidFill>
                  <a:schemeClr val="dk1"/>
                </a:solidFill>
              </a:defRPr>
            </a:lvl6pPr>
            <a:lvl7pPr indent="0">
              <a:defRPr sz="1100">
                <a:solidFill>
                  <a:schemeClr val="dk1"/>
                </a:solidFill>
              </a:defRPr>
            </a:lvl7pPr>
            <a:lvl8pPr indent="0">
              <a:defRPr sz="1100">
                <a:solidFill>
                  <a:schemeClr val="dk1"/>
                </a:solidFill>
              </a:defRPr>
            </a:lvl8pPr>
            <a:lvl9pPr indent="0">
              <a:defRPr sz="1100">
                <a:solidFill>
                  <a:schemeClr val="dk1"/>
                </a:solidFill>
              </a:defRPr>
            </a:lvl9pPr>
          </a:lstStyle>
          <a:p>
            <a:pPr algn="ctr"/>
            <a:r>
              <a:rPr lang="pt-BR" b="0" dirty="0">
                <a:solidFill>
                  <a:schemeClr val="tx1"/>
                </a:solidFill>
              </a:rPr>
              <a:t>O profissional formado pelo Senac tem como marcas formativas: domínio técnico-científico, visão crítica, atitude empreendedora, sustentável e colaborativa, atuando com foco em resultados.</a:t>
            </a:r>
          </a:p>
        </p:txBody>
      </p:sp>
      <p:graphicFrame>
        <p:nvGraphicFramePr>
          <p:cNvPr id="7" name="Tabela 6">
            <a:extLst>
              <a:ext uri="{FF2B5EF4-FFF2-40B4-BE49-F238E27FC236}">
                <a16:creationId xmlns:a16="http://schemas.microsoft.com/office/drawing/2014/main" id="{72CE499C-0BED-A36C-AFCD-89E783F5AB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8774348"/>
              </p:ext>
            </p:extLst>
          </p:nvPr>
        </p:nvGraphicFramePr>
        <p:xfrm>
          <a:off x="838199" y="2600368"/>
          <a:ext cx="10515600" cy="3679296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086156">
                  <a:extLst>
                    <a:ext uri="{9D8B030D-6E8A-4147-A177-3AD203B41FA5}">
                      <a16:colId xmlns:a16="http://schemas.microsoft.com/office/drawing/2014/main" val="3580435063"/>
                    </a:ext>
                  </a:extLst>
                </a:gridCol>
                <a:gridCol w="5762445">
                  <a:extLst>
                    <a:ext uri="{9D8B030D-6E8A-4147-A177-3AD203B41FA5}">
                      <a16:colId xmlns:a16="http://schemas.microsoft.com/office/drawing/2014/main" val="4120306057"/>
                    </a:ext>
                  </a:extLst>
                </a:gridCol>
                <a:gridCol w="2666999">
                  <a:extLst>
                    <a:ext uri="{9D8B030D-6E8A-4147-A177-3AD203B41FA5}">
                      <a16:colId xmlns:a16="http://schemas.microsoft.com/office/drawing/2014/main" val="207100579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>
                          <a:solidFill>
                            <a:schemeClr val="tx1"/>
                          </a:solidFill>
                        </a:rPr>
                        <a:t>MARCA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>
                          <a:solidFill>
                            <a:schemeClr val="tx1"/>
                          </a:solidFill>
                        </a:rPr>
                        <a:t>DESCRIÇÃO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>
                          <a:solidFill>
                            <a:schemeClr val="tx1"/>
                          </a:solidFill>
                        </a:rPr>
                        <a:t>PALAVRA-CHAVE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42815219"/>
                  </a:ext>
                </a:extLst>
              </a:tr>
              <a:tr h="556900">
                <a:tc>
                  <a:txBody>
                    <a:bodyPr/>
                    <a:lstStyle/>
                    <a:p>
                      <a:pPr algn="ctr"/>
                      <a:r>
                        <a:rPr lang="pt-BR" sz="1200" b="0" dirty="0"/>
                        <a:t>Domínio técnico-científico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Demonstra domínio técnico-científico, apresentando visão sistêmica e adotando comportamento investigativo no exercício profissional.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Visão sistêmica; Comportamento investigativo; Foco em resultado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16935219"/>
                  </a:ext>
                </a:extLst>
              </a:tr>
              <a:tr h="704011">
                <a:tc>
                  <a:txBody>
                    <a:bodyPr/>
                    <a:lstStyle/>
                    <a:p>
                      <a:pPr algn="ctr"/>
                      <a:r>
                        <a:rPr lang="pt-BR" sz="1200" b="0" dirty="0"/>
                        <a:t>Atitude empreendedora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Desenvolve ações, novas propostas, soluções e empreendimentos, de forma autônoma, dinâmica, criativa e com iniciativa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Criatividade; Inovação; Autonomia; Dinamismo; Iniciativa; Foco em resultado.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16463967"/>
                  </a:ext>
                </a:extLst>
              </a:tr>
              <a:tr h="607204">
                <a:tc>
                  <a:txBody>
                    <a:bodyPr/>
                    <a:lstStyle/>
                    <a:p>
                      <a:pPr algn="ctr"/>
                      <a:r>
                        <a:rPr lang="pt-BR" sz="1200" b="0" dirty="0"/>
                        <a:t>Visão crítica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Compreende o contexto em que está inserido e demonstra capacidade propositiva, com foco em soluções.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Crítica; Reflexivo; Foco em resultado.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179014"/>
                  </a:ext>
                </a:extLst>
              </a:tr>
              <a:tr h="741968">
                <a:tc>
                  <a:txBody>
                    <a:bodyPr/>
                    <a:lstStyle/>
                    <a:p>
                      <a:pPr algn="ctr"/>
                      <a:r>
                        <a:rPr lang="pt-BR" sz="1200" b="0" dirty="0"/>
                        <a:t>Atitude sustentável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Age de acordo com os princípios da sustentabilidade(responsabilidade social), considerando a ética, exercendo a cidadania.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Sustentabilidade, Responsabilidade social; Ética e cidadania; Diversidade; Foco em resultado.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40826204"/>
                  </a:ext>
                </a:extLst>
              </a:tr>
              <a:tr h="698373">
                <a:tc>
                  <a:txBody>
                    <a:bodyPr/>
                    <a:lstStyle/>
                    <a:p>
                      <a:pPr algn="ctr"/>
                      <a:r>
                        <a:rPr lang="pt-BR" sz="1200" b="0" dirty="0"/>
                        <a:t>Atitude colaborativa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Trabalha em equipe, estabelece relações interpessoais construtivas e comunica com assertividade.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Trabalho em equipe; Relação interpessoal; Comunicação; Foco em resultado.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418148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21437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aixaDeTexto 17"/>
          <p:cNvSpPr txBox="1"/>
          <p:nvPr/>
        </p:nvSpPr>
        <p:spPr>
          <a:xfrm>
            <a:off x="721450" y="1571637"/>
            <a:ext cx="4355786" cy="3347752"/>
          </a:xfrm>
          <a:prstGeom prst="rect">
            <a:avLst/>
          </a:prstGeom>
          <a:noFill/>
          <a:ln w="9525" cmpd="sng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t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2400" b="1" dirty="0">
                <a:latin typeface="Segoe UI" panose="020B0502040204020203" pitchFamily="34" charset="0"/>
                <a:cs typeface="Segoe UI" panose="020B0502040204020203" pitchFamily="34" charset="0"/>
              </a:rPr>
              <a:t>Requerimentos WEB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pt-BR" sz="1600" dirty="0">
                <a:latin typeface="Segoe UI" panose="020B0502040204020203" pitchFamily="34" charset="0"/>
                <a:cs typeface="Segoe UI" panose="020B0502040204020203" pitchFamily="34" charset="0"/>
              </a:rPr>
              <a:t>Portal de comunicação do estudante com as áreas Educacional e Administrativas do SENAC.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pt-BR" sz="1600" b="1" dirty="0">
                <a:latin typeface="Segoe UI" panose="020B0502040204020203" pitchFamily="34" charset="0"/>
                <a:cs typeface="Segoe UI" panose="020B0502040204020203" pitchFamily="34" charset="0"/>
              </a:rPr>
              <a:t>Acesso em:</a:t>
            </a:r>
          </a:p>
          <a:p>
            <a:r>
              <a:rPr lang="pt-BR" sz="1600" dirty="0">
                <a:latin typeface="Segoe UI" panose="020B0502040204020203" pitchFamily="34" charset="0"/>
                <a:cs typeface="Segoe UI" panose="020B0502040204020203" pitchFamily="34" charset="0"/>
              </a:rPr>
              <a:t>https://www.rj.senac.br/requerimentos-web/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BC1FE008-7BA8-BEF0-FE61-56452AE19E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5048" y="1571637"/>
            <a:ext cx="6331664" cy="3932016"/>
          </a:xfrm>
          <a:prstGeom prst="rect">
            <a:avLst/>
          </a:prstGeom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CC0641AD-7A97-720E-E385-219928AF2ADD}"/>
              </a:ext>
            </a:extLst>
          </p:cNvPr>
          <p:cNvSpPr/>
          <p:nvPr/>
        </p:nvSpPr>
        <p:spPr>
          <a:xfrm>
            <a:off x="0" y="0"/>
            <a:ext cx="12192000" cy="1048215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" name="Imagem 2" descr="Script de computador em uma tela">
            <a:extLst>
              <a:ext uri="{FF2B5EF4-FFF2-40B4-BE49-F238E27FC236}">
                <a16:creationId xmlns:a16="http://schemas.microsoft.com/office/drawing/2014/main" id="{3215CD5A-0AA5-EC29-BC41-5B28689DA9F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0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5271" b="19444"/>
          <a:stretch>
            <a:fillRect/>
          </a:stretch>
        </p:blipFill>
        <p:spPr>
          <a:xfrm>
            <a:off x="-1" y="-11575"/>
            <a:ext cx="12191999" cy="1048215"/>
          </a:xfrm>
          <a:custGeom>
            <a:avLst/>
            <a:gdLst>
              <a:gd name="connsiteX0" fmla="*/ 0 w 12191999"/>
              <a:gd name="connsiteY0" fmla="*/ 0 h 1048215"/>
              <a:gd name="connsiteX1" fmla="*/ 12191999 w 12191999"/>
              <a:gd name="connsiteY1" fmla="*/ 0 h 1048215"/>
              <a:gd name="connsiteX2" fmla="*/ 12191999 w 12191999"/>
              <a:gd name="connsiteY2" fmla="*/ 1048215 h 1048215"/>
              <a:gd name="connsiteX3" fmla="*/ 0 w 12191999"/>
              <a:gd name="connsiteY3" fmla="*/ 1048215 h 1048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1999" h="1048215">
                <a:moveTo>
                  <a:pt x="0" y="0"/>
                </a:moveTo>
                <a:lnTo>
                  <a:pt x="12191999" y="0"/>
                </a:lnTo>
                <a:lnTo>
                  <a:pt x="12191999" y="1048215"/>
                </a:lnTo>
                <a:lnTo>
                  <a:pt x="0" y="1048215"/>
                </a:lnTo>
                <a:close/>
              </a:path>
            </a:pathLst>
          </a:custGeom>
        </p:spPr>
      </p:pic>
      <p:sp>
        <p:nvSpPr>
          <p:cNvPr id="4" name="Título 1">
            <a:extLst>
              <a:ext uri="{FF2B5EF4-FFF2-40B4-BE49-F238E27FC236}">
                <a16:creationId xmlns:a16="http://schemas.microsoft.com/office/drawing/2014/main" id="{4B67CB4D-D539-EAB9-1BE1-2FE9D0B5859A}"/>
              </a:ext>
            </a:extLst>
          </p:cNvPr>
          <p:cNvSpPr txBox="1">
            <a:spLocks/>
          </p:cNvSpPr>
          <p:nvPr/>
        </p:nvSpPr>
        <p:spPr>
          <a:xfrm>
            <a:off x="838199" y="11575"/>
            <a:ext cx="10515600" cy="10482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i="0" kern="120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pt-BR" sz="3000" b="1" dirty="0">
                <a:solidFill>
                  <a:schemeClr val="bg1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[ Portal SENAC para o Aluno ]</a:t>
            </a:r>
          </a:p>
        </p:txBody>
      </p:sp>
      <p:pic>
        <p:nvPicPr>
          <p:cNvPr id="9" name="Imagem 8" descr="Ícone&#10;&#10;Descrição gerada automaticamente">
            <a:extLst>
              <a:ext uri="{FF2B5EF4-FFF2-40B4-BE49-F238E27FC236}">
                <a16:creationId xmlns:a16="http://schemas.microsoft.com/office/drawing/2014/main" id="{7DA3EF69-4DDB-CC4B-7377-DFF1DA92CE8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172939"/>
            <a:ext cx="488540" cy="725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6412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aixaDeTexto 17"/>
          <p:cNvSpPr txBox="1"/>
          <p:nvPr/>
        </p:nvSpPr>
        <p:spPr>
          <a:xfrm>
            <a:off x="643926" y="1872939"/>
            <a:ext cx="4445660" cy="3158932"/>
          </a:xfrm>
          <a:prstGeom prst="rect">
            <a:avLst/>
          </a:prstGeom>
          <a:noFill/>
          <a:ln w="9525" cmpd="sng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t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2400" b="1" dirty="0">
                <a:latin typeface="Segoe UI" panose="020B0502040204020203" pitchFamily="34" charset="0"/>
                <a:cs typeface="Segoe UI" panose="020B0502040204020203" pitchFamily="34" charset="0"/>
              </a:rPr>
              <a:t>Senac Interliga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pt-BR" sz="1600" dirty="0">
                <a:latin typeface="Segoe UI" panose="020B0502040204020203" pitchFamily="34" charset="0"/>
                <a:cs typeface="Segoe UI" panose="020B0502040204020203" pitchFamily="34" charset="0"/>
              </a:rPr>
              <a:t>Portal direcionado à carreira do estudante e na geração de novas oportunidades no mercado.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pt-BR" sz="1600" b="1" dirty="0">
                <a:latin typeface="Segoe UI" panose="020B0502040204020203" pitchFamily="34" charset="0"/>
                <a:cs typeface="Segoe UI" panose="020B0502040204020203" pitchFamily="34" charset="0"/>
              </a:rPr>
              <a:t>Acesso em:</a:t>
            </a:r>
          </a:p>
          <a:p>
            <a:r>
              <a:rPr lang="pt-BR" sz="1600" dirty="0">
                <a:latin typeface="Segoe UI" panose="020B0502040204020203" pitchFamily="34" charset="0"/>
                <a:cs typeface="Segoe UI" panose="020B0502040204020203" pitchFamily="34" charset="0"/>
              </a:rPr>
              <a:t>https://www.senacinterliga.com.br/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7E68356D-68FE-838D-01F0-F66BADAD02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9936" y="1872939"/>
            <a:ext cx="6352811" cy="3448141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7BE2B64D-E660-9569-8C80-4BD7DBEE7A34}"/>
              </a:ext>
            </a:extLst>
          </p:cNvPr>
          <p:cNvSpPr/>
          <p:nvPr/>
        </p:nvSpPr>
        <p:spPr>
          <a:xfrm>
            <a:off x="0" y="0"/>
            <a:ext cx="12192000" cy="1048215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" name="Imagem 4" descr="Script de computador em uma tela">
            <a:extLst>
              <a:ext uri="{FF2B5EF4-FFF2-40B4-BE49-F238E27FC236}">
                <a16:creationId xmlns:a16="http://schemas.microsoft.com/office/drawing/2014/main" id="{62A0C578-ADF1-8F24-4259-EFCAA9072E5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0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5271" b="19444"/>
          <a:stretch>
            <a:fillRect/>
          </a:stretch>
        </p:blipFill>
        <p:spPr>
          <a:xfrm>
            <a:off x="-1" y="-11575"/>
            <a:ext cx="12191999" cy="1048215"/>
          </a:xfrm>
          <a:custGeom>
            <a:avLst/>
            <a:gdLst>
              <a:gd name="connsiteX0" fmla="*/ 0 w 12191999"/>
              <a:gd name="connsiteY0" fmla="*/ 0 h 1048215"/>
              <a:gd name="connsiteX1" fmla="*/ 12191999 w 12191999"/>
              <a:gd name="connsiteY1" fmla="*/ 0 h 1048215"/>
              <a:gd name="connsiteX2" fmla="*/ 12191999 w 12191999"/>
              <a:gd name="connsiteY2" fmla="*/ 1048215 h 1048215"/>
              <a:gd name="connsiteX3" fmla="*/ 0 w 12191999"/>
              <a:gd name="connsiteY3" fmla="*/ 1048215 h 1048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1999" h="1048215">
                <a:moveTo>
                  <a:pt x="0" y="0"/>
                </a:moveTo>
                <a:lnTo>
                  <a:pt x="12191999" y="0"/>
                </a:lnTo>
                <a:lnTo>
                  <a:pt x="12191999" y="1048215"/>
                </a:lnTo>
                <a:lnTo>
                  <a:pt x="0" y="1048215"/>
                </a:lnTo>
                <a:close/>
              </a:path>
            </a:pathLst>
          </a:custGeom>
        </p:spPr>
      </p:pic>
      <p:sp>
        <p:nvSpPr>
          <p:cNvPr id="9" name="Título 1">
            <a:extLst>
              <a:ext uri="{FF2B5EF4-FFF2-40B4-BE49-F238E27FC236}">
                <a16:creationId xmlns:a16="http://schemas.microsoft.com/office/drawing/2014/main" id="{E6FB50C7-57C7-B67B-82A6-9A6DF79991A1}"/>
              </a:ext>
            </a:extLst>
          </p:cNvPr>
          <p:cNvSpPr txBox="1">
            <a:spLocks/>
          </p:cNvSpPr>
          <p:nvPr/>
        </p:nvSpPr>
        <p:spPr>
          <a:xfrm>
            <a:off x="838199" y="11575"/>
            <a:ext cx="10515600" cy="10482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i="0" kern="120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pt-BR" sz="3000" b="1" dirty="0">
                <a:solidFill>
                  <a:schemeClr val="bg1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[ Portal SENAC para o Aluno ]</a:t>
            </a:r>
          </a:p>
        </p:txBody>
      </p:sp>
      <p:pic>
        <p:nvPicPr>
          <p:cNvPr id="11" name="Imagem 10" descr="Ícone&#10;&#10;Descrição gerada automaticamente">
            <a:extLst>
              <a:ext uri="{FF2B5EF4-FFF2-40B4-BE49-F238E27FC236}">
                <a16:creationId xmlns:a16="http://schemas.microsoft.com/office/drawing/2014/main" id="{14FAF33E-C82F-C87A-EEF9-6462BDCB039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172939"/>
            <a:ext cx="488540" cy="725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4567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aixaDeTexto 17"/>
          <p:cNvSpPr txBox="1"/>
          <p:nvPr/>
        </p:nvSpPr>
        <p:spPr>
          <a:xfrm>
            <a:off x="615096" y="1655571"/>
            <a:ext cx="5360063" cy="3952563"/>
          </a:xfrm>
          <a:prstGeom prst="rect">
            <a:avLst/>
          </a:prstGeom>
          <a:noFill/>
          <a:ln w="9525" cmpd="sng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t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2400" b="1" dirty="0">
                <a:latin typeface="Segoe UI" panose="020B0502040204020203" pitchFamily="34" charset="0"/>
                <a:cs typeface="Segoe UI" panose="020B0502040204020203" pitchFamily="34" charset="0"/>
              </a:rPr>
              <a:t>Biblioteca Digital SENAC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pt-BR" sz="1600" dirty="0">
                <a:latin typeface="Segoe UI" panose="020B0502040204020203" pitchFamily="34" charset="0"/>
                <a:cs typeface="Segoe UI" panose="020B0502040204020203" pitchFamily="34" charset="0"/>
              </a:rPr>
              <a:t>Portal de conteúdo contendo livros em formato PDF para consulta e estudo. </a:t>
            </a:r>
          </a:p>
          <a:p>
            <a:r>
              <a:rPr lang="pt-BR" sz="1600" u="sng" dirty="0">
                <a:latin typeface="Segoe UI" panose="020B0502040204020203" pitchFamily="34" charset="0"/>
                <a:cs typeface="Segoe UI" panose="020B0502040204020203" pitchFamily="34" charset="0"/>
              </a:rPr>
              <a:t>Importante:</a:t>
            </a:r>
          </a:p>
          <a:p>
            <a:r>
              <a:rPr lang="pt-BR" sz="1600" b="1" dirty="0">
                <a:solidFill>
                  <a:srgbClr val="C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Login: RJ+SEU CPF(SEM PONTO E TRAÇO)</a:t>
            </a:r>
          </a:p>
          <a:p>
            <a:r>
              <a:rPr lang="pt-BR" sz="1600" b="1" dirty="0">
                <a:solidFill>
                  <a:srgbClr val="C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SENHA: 4 PRIMEIROS DÍGITOS DO CPF.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pt-BR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pt-BR" sz="1600" b="1" dirty="0">
                <a:latin typeface="Segoe UI" panose="020B0502040204020203" pitchFamily="34" charset="0"/>
                <a:cs typeface="Segoe UI" panose="020B0502040204020203" pitchFamily="34" charset="0"/>
              </a:rPr>
              <a:t>Acesso em:</a:t>
            </a:r>
          </a:p>
          <a:p>
            <a:r>
              <a:rPr lang="pt-BR" sz="1600" dirty="0">
                <a:latin typeface="Segoe UI" panose="020B0502040204020203" pitchFamily="34" charset="0"/>
                <a:cs typeface="Segoe UI" panose="020B0502040204020203" pitchFamily="34" charset="0"/>
                <a:hlinkClick r:id="rId2"/>
              </a:rPr>
              <a:t>https://bibliotecadigitalsenac.com.br/#/busca?term=excel</a:t>
            </a:r>
            <a:endParaRPr lang="pt-BR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pt-BR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pt-BR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DFBA09BF-DDB4-E631-29E3-62A665535D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6842" y="1655571"/>
            <a:ext cx="5553013" cy="3509322"/>
          </a:xfrm>
          <a:prstGeom prst="rect">
            <a:avLst/>
          </a:prstGeom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D451B844-FEF8-379E-882C-393AB6355601}"/>
              </a:ext>
            </a:extLst>
          </p:cNvPr>
          <p:cNvSpPr/>
          <p:nvPr/>
        </p:nvSpPr>
        <p:spPr>
          <a:xfrm>
            <a:off x="0" y="0"/>
            <a:ext cx="12192000" cy="1048215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4" name="Imagem 3" descr="Script de computador em uma tela">
            <a:extLst>
              <a:ext uri="{FF2B5EF4-FFF2-40B4-BE49-F238E27FC236}">
                <a16:creationId xmlns:a16="http://schemas.microsoft.com/office/drawing/2014/main" id="{5BB215F1-F035-855D-F5A5-C6AC0D26A106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10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5271" b="19444"/>
          <a:stretch>
            <a:fillRect/>
          </a:stretch>
        </p:blipFill>
        <p:spPr>
          <a:xfrm>
            <a:off x="-1" y="-11575"/>
            <a:ext cx="12191999" cy="1048215"/>
          </a:xfrm>
          <a:custGeom>
            <a:avLst/>
            <a:gdLst>
              <a:gd name="connsiteX0" fmla="*/ 0 w 12191999"/>
              <a:gd name="connsiteY0" fmla="*/ 0 h 1048215"/>
              <a:gd name="connsiteX1" fmla="*/ 12191999 w 12191999"/>
              <a:gd name="connsiteY1" fmla="*/ 0 h 1048215"/>
              <a:gd name="connsiteX2" fmla="*/ 12191999 w 12191999"/>
              <a:gd name="connsiteY2" fmla="*/ 1048215 h 1048215"/>
              <a:gd name="connsiteX3" fmla="*/ 0 w 12191999"/>
              <a:gd name="connsiteY3" fmla="*/ 1048215 h 1048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1999" h="1048215">
                <a:moveTo>
                  <a:pt x="0" y="0"/>
                </a:moveTo>
                <a:lnTo>
                  <a:pt x="12191999" y="0"/>
                </a:lnTo>
                <a:lnTo>
                  <a:pt x="12191999" y="1048215"/>
                </a:lnTo>
                <a:lnTo>
                  <a:pt x="0" y="1048215"/>
                </a:lnTo>
                <a:close/>
              </a:path>
            </a:pathLst>
          </a:custGeo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6B2C5867-41A2-70B9-F5FD-2317D466E062}"/>
              </a:ext>
            </a:extLst>
          </p:cNvPr>
          <p:cNvSpPr txBox="1">
            <a:spLocks/>
          </p:cNvSpPr>
          <p:nvPr/>
        </p:nvSpPr>
        <p:spPr>
          <a:xfrm>
            <a:off x="838199" y="11575"/>
            <a:ext cx="10515600" cy="10482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i="0" kern="120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pt-BR" sz="3000" b="1" dirty="0">
                <a:solidFill>
                  <a:schemeClr val="bg1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[ Portal SENAC para o Aluno ]</a:t>
            </a:r>
          </a:p>
        </p:txBody>
      </p:sp>
      <p:pic>
        <p:nvPicPr>
          <p:cNvPr id="9" name="Imagem 8" descr="Ícone&#10;&#10;Descrição gerada automaticamente">
            <a:extLst>
              <a:ext uri="{FF2B5EF4-FFF2-40B4-BE49-F238E27FC236}">
                <a16:creationId xmlns:a16="http://schemas.microsoft.com/office/drawing/2014/main" id="{EA9E95FB-DE73-2EF7-A690-4F9F5287819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172939"/>
            <a:ext cx="488540" cy="725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9194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aixaDeTexto 17"/>
          <p:cNvSpPr txBox="1"/>
          <p:nvPr/>
        </p:nvSpPr>
        <p:spPr>
          <a:xfrm>
            <a:off x="603540" y="1275045"/>
            <a:ext cx="5058136" cy="3952563"/>
          </a:xfrm>
          <a:prstGeom prst="rect">
            <a:avLst/>
          </a:prstGeom>
          <a:noFill/>
          <a:ln w="9525" cmpd="sng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t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2400" b="1" dirty="0">
                <a:latin typeface="Segoe UI" panose="020B0502040204020203" pitchFamily="34" charset="0"/>
                <a:cs typeface="Segoe UI" panose="020B0502040204020203" pitchFamily="34" charset="0"/>
              </a:rPr>
              <a:t>Campus Digital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pt-BR" sz="1600" dirty="0">
                <a:latin typeface="Segoe UI" panose="020B0502040204020203" pitchFamily="34" charset="0"/>
                <a:cs typeface="Segoe UI" panose="020B0502040204020203" pitchFamily="34" charset="0"/>
              </a:rPr>
              <a:t>Plataforma de acesso onde será disponibilizado todo o material para as aulas.</a:t>
            </a:r>
          </a:p>
          <a:p>
            <a:endParaRPr lang="pt-BR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pt-BR" sz="1600" b="1" dirty="0">
                <a:latin typeface="Segoe UI" panose="020B0502040204020203" pitchFamily="34" charset="0"/>
                <a:cs typeface="Segoe UI" panose="020B0502040204020203" pitchFamily="34" charset="0"/>
              </a:rPr>
              <a:t>Acesso em:</a:t>
            </a:r>
          </a:p>
          <a:p>
            <a:r>
              <a:rPr lang="pt-BR" sz="1600" dirty="0">
                <a:latin typeface="Segoe UI" panose="020B0502040204020203" pitchFamily="34" charset="0"/>
                <a:cs typeface="Segoe UI" panose="020B0502040204020203" pitchFamily="34" charset="0"/>
                <a:hlinkClick r:id="rId2"/>
              </a:rPr>
              <a:t>https://primeiroacesso.rj.senac.br/</a:t>
            </a:r>
            <a:endParaRPr lang="pt-BR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pt-BR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pt-BR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083B25AA-4F6B-7615-210B-758703741F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8" y="1216325"/>
            <a:ext cx="5650411" cy="4011283"/>
          </a:xfrm>
          <a:prstGeom prst="rect">
            <a:avLst/>
          </a:prstGeom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877F5B51-FF97-DFCB-49B7-898ED8E4CF6B}"/>
              </a:ext>
            </a:extLst>
          </p:cNvPr>
          <p:cNvSpPr/>
          <p:nvPr/>
        </p:nvSpPr>
        <p:spPr>
          <a:xfrm>
            <a:off x="0" y="0"/>
            <a:ext cx="12192000" cy="1048215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" name="Imagem 2" descr="Script de computador em uma tela">
            <a:extLst>
              <a:ext uri="{FF2B5EF4-FFF2-40B4-BE49-F238E27FC236}">
                <a16:creationId xmlns:a16="http://schemas.microsoft.com/office/drawing/2014/main" id="{0DF77D1C-1423-50CF-3276-CBD7B52D633B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10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5271" b="19444"/>
          <a:stretch>
            <a:fillRect/>
          </a:stretch>
        </p:blipFill>
        <p:spPr>
          <a:xfrm>
            <a:off x="-1" y="-11575"/>
            <a:ext cx="12191999" cy="1048215"/>
          </a:xfrm>
          <a:custGeom>
            <a:avLst/>
            <a:gdLst>
              <a:gd name="connsiteX0" fmla="*/ 0 w 12191999"/>
              <a:gd name="connsiteY0" fmla="*/ 0 h 1048215"/>
              <a:gd name="connsiteX1" fmla="*/ 12191999 w 12191999"/>
              <a:gd name="connsiteY1" fmla="*/ 0 h 1048215"/>
              <a:gd name="connsiteX2" fmla="*/ 12191999 w 12191999"/>
              <a:gd name="connsiteY2" fmla="*/ 1048215 h 1048215"/>
              <a:gd name="connsiteX3" fmla="*/ 0 w 12191999"/>
              <a:gd name="connsiteY3" fmla="*/ 1048215 h 1048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1999" h="1048215">
                <a:moveTo>
                  <a:pt x="0" y="0"/>
                </a:moveTo>
                <a:lnTo>
                  <a:pt x="12191999" y="0"/>
                </a:lnTo>
                <a:lnTo>
                  <a:pt x="12191999" y="1048215"/>
                </a:lnTo>
                <a:lnTo>
                  <a:pt x="0" y="1048215"/>
                </a:lnTo>
                <a:close/>
              </a:path>
            </a:pathLst>
          </a:custGeom>
        </p:spPr>
      </p:pic>
      <p:sp>
        <p:nvSpPr>
          <p:cNvPr id="4" name="Título 1">
            <a:extLst>
              <a:ext uri="{FF2B5EF4-FFF2-40B4-BE49-F238E27FC236}">
                <a16:creationId xmlns:a16="http://schemas.microsoft.com/office/drawing/2014/main" id="{6702B1F3-732A-FE0E-D729-61084276745E}"/>
              </a:ext>
            </a:extLst>
          </p:cNvPr>
          <p:cNvSpPr txBox="1">
            <a:spLocks/>
          </p:cNvSpPr>
          <p:nvPr/>
        </p:nvSpPr>
        <p:spPr>
          <a:xfrm>
            <a:off x="838199" y="11575"/>
            <a:ext cx="10515600" cy="10482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i="0" kern="120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pt-BR" sz="3000" b="1" dirty="0">
                <a:solidFill>
                  <a:schemeClr val="bg1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[ Portal SENAC para o Aluno ]</a:t>
            </a:r>
          </a:p>
        </p:txBody>
      </p:sp>
      <p:pic>
        <p:nvPicPr>
          <p:cNvPr id="5" name="Imagem 4" descr="Ícone&#10;&#10;Descrição gerada automaticamente">
            <a:extLst>
              <a:ext uri="{FF2B5EF4-FFF2-40B4-BE49-F238E27FC236}">
                <a16:creationId xmlns:a16="http://schemas.microsoft.com/office/drawing/2014/main" id="{4D80C26E-8E2A-B25B-CC89-CB43F8E29A7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172939"/>
            <a:ext cx="488540" cy="725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7956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aixaDeTexto 17"/>
          <p:cNvSpPr txBox="1"/>
          <p:nvPr/>
        </p:nvSpPr>
        <p:spPr>
          <a:xfrm>
            <a:off x="838199" y="1284503"/>
            <a:ext cx="10515600" cy="4288993"/>
          </a:xfrm>
          <a:prstGeom prst="rect">
            <a:avLst/>
          </a:prstGeom>
          <a:noFill/>
          <a:ln w="9525" cmpd="sng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Contato Equipe Educacional Senac Botafogo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pt-BR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pt-BR" sz="1600" b="1" i="0" dirty="0">
                <a:solidFill>
                  <a:srgbClr val="5F6368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Unidade Botafogo</a:t>
            </a:r>
          </a:p>
          <a:p>
            <a:pPr algn="ctr"/>
            <a:r>
              <a:rPr lang="pt-BR" sz="1600" b="0" i="0" dirty="0">
                <a:solidFill>
                  <a:srgbClr val="5F6368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2018-9026</a:t>
            </a:r>
          </a:p>
          <a:p>
            <a:pPr algn="ctr"/>
            <a:endParaRPr lang="pt-BR" sz="1600" b="0" i="0" dirty="0">
              <a:solidFill>
                <a:srgbClr val="5F6368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pt-BR" sz="1600" b="1" i="0" dirty="0">
                <a:solidFill>
                  <a:srgbClr val="5F6368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Coordenação Educacional</a:t>
            </a:r>
          </a:p>
          <a:p>
            <a:pPr algn="ctr"/>
            <a:r>
              <a:rPr lang="pt-BR" sz="1600" i="0" dirty="0">
                <a:solidFill>
                  <a:srgbClr val="5F6368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Sabrina Ramal. 8237</a:t>
            </a:r>
          </a:p>
          <a:p>
            <a:pPr algn="ctr"/>
            <a:r>
              <a:rPr lang="pt-BR" sz="1600" b="0" i="0" u="none" strike="noStrike" dirty="0">
                <a:solidFill>
                  <a:srgbClr val="2962FF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  <a:hlinkClick r:id="rId2"/>
              </a:rPr>
              <a:t>sabrina.sousa@rj.senac.br</a:t>
            </a:r>
            <a:r>
              <a:rPr lang="pt-BR" sz="1600" b="0" i="0" dirty="0">
                <a:solidFill>
                  <a:srgbClr val="5F6368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 </a:t>
            </a:r>
          </a:p>
          <a:p>
            <a:pPr algn="ctr"/>
            <a:endParaRPr lang="pt-BR" sz="1600" b="0" i="0" dirty="0">
              <a:solidFill>
                <a:srgbClr val="5F6368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pt-BR" sz="1600" b="1">
                <a:solidFill>
                  <a:srgbClr val="5F6368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Coordenação </a:t>
            </a:r>
            <a:r>
              <a:rPr lang="pt-BR" sz="1600" b="1" dirty="0">
                <a:solidFill>
                  <a:srgbClr val="5F6368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Pedagógica</a:t>
            </a:r>
            <a:endParaRPr lang="pt-BR" sz="1600" b="1" i="0" dirty="0">
              <a:solidFill>
                <a:srgbClr val="5F6368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pt-BR" sz="1600" i="0" dirty="0">
                <a:solidFill>
                  <a:srgbClr val="5F6368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Luana Ramal. 8245</a:t>
            </a:r>
            <a:endParaRPr lang="pt-BR" sz="1600" dirty="0">
              <a:solidFill>
                <a:srgbClr val="5F6368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pt-BR" sz="1600" b="0" i="0" dirty="0">
                <a:solidFill>
                  <a:srgbClr val="5F6368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 </a:t>
            </a:r>
            <a:r>
              <a:rPr lang="pt-BR" sz="1600" b="0" i="0" u="none" strike="noStrike" dirty="0">
                <a:solidFill>
                  <a:srgbClr val="2962FF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  <a:hlinkClick r:id="rId3"/>
              </a:rPr>
              <a:t>luana.silva@rj.senac.br</a:t>
            </a:r>
            <a:endParaRPr lang="pt-BR" sz="1600" b="0" i="0" u="none" strike="noStrike" dirty="0">
              <a:solidFill>
                <a:srgbClr val="2962FF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endParaRPr lang="pt-BR" sz="1600" b="1" dirty="0">
              <a:solidFill>
                <a:srgbClr val="5F6368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pt-BR" sz="1600" b="1" i="0" dirty="0">
                <a:solidFill>
                  <a:srgbClr val="5F6368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Supervisor Técnico</a:t>
            </a:r>
          </a:p>
          <a:p>
            <a:pPr algn="ctr"/>
            <a:r>
              <a:rPr lang="pt-BR" sz="1600" b="0" i="0" dirty="0">
                <a:solidFill>
                  <a:srgbClr val="5F6368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Rodrigo Martins</a:t>
            </a:r>
            <a:endParaRPr lang="pt-BR" sz="1600" dirty="0">
              <a:solidFill>
                <a:srgbClr val="5F6368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pt-BR" sz="1600" b="0" i="0" dirty="0">
                <a:solidFill>
                  <a:srgbClr val="5F6368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 </a:t>
            </a:r>
            <a:r>
              <a:rPr lang="pt-BR" sz="1600" b="0" i="0" u="none" strike="noStrike" dirty="0">
                <a:solidFill>
                  <a:srgbClr val="2962FF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rodrigo.martins@rj.senac.br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EAA1E4C7-219F-7832-1201-F2C47E94D137}"/>
              </a:ext>
            </a:extLst>
          </p:cNvPr>
          <p:cNvSpPr/>
          <p:nvPr/>
        </p:nvSpPr>
        <p:spPr>
          <a:xfrm>
            <a:off x="0" y="0"/>
            <a:ext cx="12192000" cy="1048215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" name="Imagem 2" descr="Script de computador em uma tela">
            <a:extLst>
              <a:ext uri="{FF2B5EF4-FFF2-40B4-BE49-F238E27FC236}">
                <a16:creationId xmlns:a16="http://schemas.microsoft.com/office/drawing/2014/main" id="{F48A63DF-3B46-E74C-EC13-59B741B0C7CA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10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5271" b="19444"/>
          <a:stretch>
            <a:fillRect/>
          </a:stretch>
        </p:blipFill>
        <p:spPr>
          <a:xfrm>
            <a:off x="-1" y="-11575"/>
            <a:ext cx="12191999" cy="1048215"/>
          </a:xfrm>
          <a:custGeom>
            <a:avLst/>
            <a:gdLst>
              <a:gd name="connsiteX0" fmla="*/ 0 w 12191999"/>
              <a:gd name="connsiteY0" fmla="*/ 0 h 1048215"/>
              <a:gd name="connsiteX1" fmla="*/ 12191999 w 12191999"/>
              <a:gd name="connsiteY1" fmla="*/ 0 h 1048215"/>
              <a:gd name="connsiteX2" fmla="*/ 12191999 w 12191999"/>
              <a:gd name="connsiteY2" fmla="*/ 1048215 h 1048215"/>
              <a:gd name="connsiteX3" fmla="*/ 0 w 12191999"/>
              <a:gd name="connsiteY3" fmla="*/ 1048215 h 1048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1999" h="1048215">
                <a:moveTo>
                  <a:pt x="0" y="0"/>
                </a:moveTo>
                <a:lnTo>
                  <a:pt x="12191999" y="0"/>
                </a:lnTo>
                <a:lnTo>
                  <a:pt x="12191999" y="1048215"/>
                </a:lnTo>
                <a:lnTo>
                  <a:pt x="0" y="1048215"/>
                </a:lnTo>
                <a:close/>
              </a:path>
            </a:pathLst>
          </a:custGeom>
        </p:spPr>
      </p:pic>
      <p:sp>
        <p:nvSpPr>
          <p:cNvPr id="4" name="Título 1">
            <a:extLst>
              <a:ext uri="{FF2B5EF4-FFF2-40B4-BE49-F238E27FC236}">
                <a16:creationId xmlns:a16="http://schemas.microsoft.com/office/drawing/2014/main" id="{6DFECF31-AEC0-F35D-958C-B3A999A5B273}"/>
              </a:ext>
            </a:extLst>
          </p:cNvPr>
          <p:cNvSpPr txBox="1">
            <a:spLocks/>
          </p:cNvSpPr>
          <p:nvPr/>
        </p:nvSpPr>
        <p:spPr>
          <a:xfrm>
            <a:off x="838199" y="11575"/>
            <a:ext cx="10515600" cy="10482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i="0" kern="120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pt-BR" sz="3000" b="1" dirty="0">
                <a:solidFill>
                  <a:schemeClr val="bg1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[ Portal SENAC para o Aluno ]</a:t>
            </a:r>
          </a:p>
        </p:txBody>
      </p:sp>
      <p:pic>
        <p:nvPicPr>
          <p:cNvPr id="5" name="Imagem 4" descr="Ícone&#10;&#10;Descrição gerada automaticamente">
            <a:extLst>
              <a:ext uri="{FF2B5EF4-FFF2-40B4-BE49-F238E27FC236}">
                <a16:creationId xmlns:a16="http://schemas.microsoft.com/office/drawing/2014/main" id="{40BAF2C1-2384-C6A3-D329-7DFF78566F1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172939"/>
            <a:ext cx="488540" cy="725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4309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87D1A86D-535C-D72B-2CFC-3C44F048B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89B12-C901-43B8-AB62-1318A3EB676F}" type="slidenum">
              <a:rPr lang="pt-BR" smtClean="0"/>
              <a:t>2</a:t>
            </a:fld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AC7E40EA-7875-993A-4CE7-134EFF488D14}"/>
              </a:ext>
            </a:extLst>
          </p:cNvPr>
          <p:cNvSpPr/>
          <p:nvPr/>
        </p:nvSpPr>
        <p:spPr>
          <a:xfrm>
            <a:off x="0" y="0"/>
            <a:ext cx="12192000" cy="1048215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4BA45019-C2D7-0AA4-4B38-5829DB051D1D}"/>
              </a:ext>
            </a:extLst>
          </p:cNvPr>
          <p:cNvSpPr txBox="1"/>
          <p:nvPr/>
        </p:nvSpPr>
        <p:spPr>
          <a:xfrm>
            <a:off x="1066801" y="1340381"/>
            <a:ext cx="10067364" cy="5016758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pt-BR" sz="2000" b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Rômulo Sousa</a:t>
            </a:r>
          </a:p>
          <a:p>
            <a:pPr algn="ctr"/>
            <a:endParaRPr lang="pt-BR" b="1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endParaRPr lang="pt-BR" b="1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pt-BR" b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Quem sou</a:t>
            </a:r>
          </a:p>
          <a:p>
            <a:pPr algn="ctr"/>
            <a:r>
              <a:rPr lang="pt-BR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  <a:hlinkClick r:id="rId2"/>
              </a:rPr>
              <a:t>https://www.linkedin.com/in/romulo-sousa-570739110/</a:t>
            </a:r>
            <a:endParaRPr lang="pt-BR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endParaRPr lang="pt-BR" b="1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endParaRPr lang="pt-BR" b="1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pt-BR" b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Contato</a:t>
            </a:r>
          </a:p>
          <a:p>
            <a:pPr algn="ctr"/>
            <a:r>
              <a:rPr lang="pt-BR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  <a:hlinkClick r:id="rId3"/>
              </a:rPr>
              <a:t>eplanilhasrj@gmail.com</a:t>
            </a:r>
            <a:endParaRPr lang="pt-BR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endParaRPr lang="pt-BR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endParaRPr lang="pt-BR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pt-BR" b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Material para as aulas</a:t>
            </a:r>
          </a:p>
          <a:p>
            <a:pPr algn="ctr"/>
            <a:r>
              <a:rPr lang="pt-BR" sz="17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Publicado no Campus Digital Senac</a:t>
            </a:r>
            <a:br>
              <a:rPr lang="pt-BR" sz="17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pt-BR" sz="17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  <a:hlinkClick r:id="rId4"/>
              </a:rPr>
              <a:t>https://primeiroacesso.rj.senac.br/</a:t>
            </a:r>
            <a:endParaRPr lang="pt-BR" sz="17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endParaRPr lang="pt-BR" sz="17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endParaRPr lang="pt-BR" sz="17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pt-BR" sz="1700" b="1" dirty="0">
                <a:latin typeface="Segoe UI" panose="020B0502040204020203" pitchFamily="34" charset="0"/>
                <a:cs typeface="Segoe UI" panose="020B0502040204020203" pitchFamily="34" charset="0"/>
              </a:rPr>
              <a:t>GitHub</a:t>
            </a:r>
          </a:p>
          <a:p>
            <a:pPr algn="ctr"/>
            <a:r>
              <a:rPr lang="pt-BR" sz="17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https://github.com/venvrj/PowerBI</a:t>
            </a:r>
          </a:p>
        </p:txBody>
      </p:sp>
      <p:pic>
        <p:nvPicPr>
          <p:cNvPr id="13" name="Imagem 12" descr="Script de computador em uma tela">
            <a:extLst>
              <a:ext uri="{FF2B5EF4-FFF2-40B4-BE49-F238E27FC236}">
                <a16:creationId xmlns:a16="http://schemas.microsoft.com/office/drawing/2014/main" id="{5E51DD55-6591-8777-CCB3-E13FB9854414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2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10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5271" b="19444"/>
          <a:stretch>
            <a:fillRect/>
          </a:stretch>
        </p:blipFill>
        <p:spPr>
          <a:xfrm>
            <a:off x="-1" y="-11575"/>
            <a:ext cx="12191999" cy="1048215"/>
          </a:xfrm>
          <a:custGeom>
            <a:avLst/>
            <a:gdLst>
              <a:gd name="connsiteX0" fmla="*/ 0 w 12191999"/>
              <a:gd name="connsiteY0" fmla="*/ 0 h 1048215"/>
              <a:gd name="connsiteX1" fmla="*/ 12191999 w 12191999"/>
              <a:gd name="connsiteY1" fmla="*/ 0 h 1048215"/>
              <a:gd name="connsiteX2" fmla="*/ 12191999 w 12191999"/>
              <a:gd name="connsiteY2" fmla="*/ 1048215 h 1048215"/>
              <a:gd name="connsiteX3" fmla="*/ 0 w 12191999"/>
              <a:gd name="connsiteY3" fmla="*/ 1048215 h 1048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1999" h="1048215">
                <a:moveTo>
                  <a:pt x="0" y="0"/>
                </a:moveTo>
                <a:lnTo>
                  <a:pt x="12191999" y="0"/>
                </a:lnTo>
                <a:lnTo>
                  <a:pt x="12191999" y="1048215"/>
                </a:lnTo>
                <a:lnTo>
                  <a:pt x="0" y="1048215"/>
                </a:lnTo>
                <a:close/>
              </a:path>
            </a:pathLst>
          </a:cu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87750AD9-CC22-99F3-0CD9-32F6F56EEE37}"/>
              </a:ext>
            </a:extLst>
          </p:cNvPr>
          <p:cNvSpPr txBox="1">
            <a:spLocks/>
          </p:cNvSpPr>
          <p:nvPr/>
        </p:nvSpPr>
        <p:spPr>
          <a:xfrm>
            <a:off x="838199" y="11575"/>
            <a:ext cx="10515600" cy="10482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i="0" kern="120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pt-BR" sz="3000" b="1" dirty="0">
                <a:solidFill>
                  <a:schemeClr val="bg1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[ Apresentação do Instrutor ]</a:t>
            </a:r>
          </a:p>
        </p:txBody>
      </p:sp>
      <p:pic>
        <p:nvPicPr>
          <p:cNvPr id="2" name="Imagem 1" descr="Ícone&#10;&#10;Descrição gerada automaticamente">
            <a:extLst>
              <a:ext uri="{FF2B5EF4-FFF2-40B4-BE49-F238E27FC236}">
                <a16:creationId xmlns:a16="http://schemas.microsoft.com/office/drawing/2014/main" id="{51362844-4DDF-F958-BC35-3F4FFA5148F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172939"/>
            <a:ext cx="488540" cy="725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4190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87D1A86D-535C-D72B-2CFC-3C44F048B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89B12-C901-43B8-AB62-1318A3EB676F}" type="slidenum">
              <a:rPr lang="pt-BR" smtClean="0"/>
              <a:t>3</a:t>
            </a:fld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AC7E40EA-7875-993A-4CE7-134EFF488D14}"/>
              </a:ext>
            </a:extLst>
          </p:cNvPr>
          <p:cNvSpPr/>
          <p:nvPr/>
        </p:nvSpPr>
        <p:spPr>
          <a:xfrm>
            <a:off x="0" y="0"/>
            <a:ext cx="12192000" cy="1048215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3" name="Imagem 12" descr="Script de computador em uma tela">
            <a:extLst>
              <a:ext uri="{FF2B5EF4-FFF2-40B4-BE49-F238E27FC236}">
                <a16:creationId xmlns:a16="http://schemas.microsoft.com/office/drawing/2014/main" id="{5E51DD55-6591-8777-CCB3-E13FB985441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0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5271" b="19444"/>
          <a:stretch>
            <a:fillRect/>
          </a:stretch>
        </p:blipFill>
        <p:spPr>
          <a:xfrm>
            <a:off x="-1" y="-11575"/>
            <a:ext cx="12191999" cy="1048215"/>
          </a:xfrm>
          <a:custGeom>
            <a:avLst/>
            <a:gdLst>
              <a:gd name="connsiteX0" fmla="*/ 0 w 12191999"/>
              <a:gd name="connsiteY0" fmla="*/ 0 h 1048215"/>
              <a:gd name="connsiteX1" fmla="*/ 12191999 w 12191999"/>
              <a:gd name="connsiteY1" fmla="*/ 0 h 1048215"/>
              <a:gd name="connsiteX2" fmla="*/ 12191999 w 12191999"/>
              <a:gd name="connsiteY2" fmla="*/ 1048215 h 1048215"/>
              <a:gd name="connsiteX3" fmla="*/ 0 w 12191999"/>
              <a:gd name="connsiteY3" fmla="*/ 1048215 h 1048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1999" h="1048215">
                <a:moveTo>
                  <a:pt x="0" y="0"/>
                </a:moveTo>
                <a:lnTo>
                  <a:pt x="12191999" y="0"/>
                </a:lnTo>
                <a:lnTo>
                  <a:pt x="12191999" y="1048215"/>
                </a:lnTo>
                <a:lnTo>
                  <a:pt x="0" y="1048215"/>
                </a:lnTo>
                <a:close/>
              </a:path>
            </a:pathLst>
          </a:cu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87750AD9-CC22-99F3-0CD9-32F6F56EEE37}"/>
              </a:ext>
            </a:extLst>
          </p:cNvPr>
          <p:cNvSpPr txBox="1">
            <a:spLocks/>
          </p:cNvSpPr>
          <p:nvPr/>
        </p:nvSpPr>
        <p:spPr>
          <a:xfrm>
            <a:off x="838199" y="11575"/>
            <a:ext cx="10515600" cy="10482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i="0" kern="120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pt-BR" sz="3000" b="1" dirty="0">
                <a:solidFill>
                  <a:schemeClr val="bg1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[ Cronograma das aulas ]</a:t>
            </a:r>
          </a:p>
        </p:txBody>
      </p:sp>
      <p:pic>
        <p:nvPicPr>
          <p:cNvPr id="2" name="Imagem 1" descr="Ícone&#10;&#10;Descrição gerada automaticamente">
            <a:extLst>
              <a:ext uri="{FF2B5EF4-FFF2-40B4-BE49-F238E27FC236}">
                <a16:creationId xmlns:a16="http://schemas.microsoft.com/office/drawing/2014/main" id="{51362844-4DDF-F958-BC35-3F4FFA5148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172939"/>
            <a:ext cx="488540" cy="725485"/>
          </a:xfrm>
          <a:prstGeom prst="rect">
            <a:avLst/>
          </a:prstGeom>
        </p:spPr>
      </p:pic>
      <p:sp>
        <p:nvSpPr>
          <p:cNvPr id="3" name="CaixaDeTexto 25">
            <a:extLst>
              <a:ext uri="{FF2B5EF4-FFF2-40B4-BE49-F238E27FC236}">
                <a16:creationId xmlns:a16="http://schemas.microsoft.com/office/drawing/2014/main" id="{B0F6790C-9632-85C1-FEE7-82C343C41AB4}"/>
              </a:ext>
            </a:extLst>
          </p:cNvPr>
          <p:cNvSpPr txBox="1"/>
          <p:nvPr/>
        </p:nvSpPr>
        <p:spPr>
          <a:xfrm>
            <a:off x="1066800" y="1443167"/>
            <a:ext cx="10076329" cy="4621203"/>
          </a:xfrm>
          <a:prstGeom prst="rect">
            <a:avLst/>
          </a:prstGeom>
          <a:noFill/>
          <a:ln w="9525" cmpd="sng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ctr"/>
          <a:lstStyle>
            <a:defPPr>
              <a:defRPr lang="pt-BR"/>
            </a:defPPr>
            <a:lvl1pPr indent="0" algn="just">
              <a:buFont typeface="Arial" panose="020B0604020202020204" pitchFamily="34" charset="0"/>
              <a:buNone/>
              <a:defRPr sz="1700" b="1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indent="0">
              <a:defRPr sz="1100">
                <a:solidFill>
                  <a:schemeClr val="dk1"/>
                </a:solidFill>
              </a:defRPr>
            </a:lvl2pPr>
            <a:lvl3pPr indent="0">
              <a:defRPr sz="1100">
                <a:solidFill>
                  <a:schemeClr val="dk1"/>
                </a:solidFill>
              </a:defRPr>
            </a:lvl3pPr>
            <a:lvl4pPr indent="0">
              <a:defRPr sz="1100">
                <a:solidFill>
                  <a:schemeClr val="dk1"/>
                </a:solidFill>
              </a:defRPr>
            </a:lvl4pPr>
            <a:lvl5pPr indent="0">
              <a:defRPr sz="1100">
                <a:solidFill>
                  <a:schemeClr val="dk1"/>
                </a:solidFill>
              </a:defRPr>
            </a:lvl5pPr>
            <a:lvl6pPr indent="0">
              <a:defRPr sz="1100">
                <a:solidFill>
                  <a:schemeClr val="dk1"/>
                </a:solidFill>
              </a:defRPr>
            </a:lvl6pPr>
            <a:lvl7pPr indent="0">
              <a:defRPr sz="1100">
                <a:solidFill>
                  <a:schemeClr val="dk1"/>
                </a:solidFill>
              </a:defRPr>
            </a:lvl7pPr>
            <a:lvl8pPr indent="0">
              <a:defRPr sz="1100">
                <a:solidFill>
                  <a:schemeClr val="dk1"/>
                </a:solidFill>
              </a:defRPr>
            </a:lvl8pPr>
            <a:lvl9pPr indent="0">
              <a:defRPr sz="1100">
                <a:solidFill>
                  <a:schemeClr val="dk1"/>
                </a:solidFill>
              </a:defRPr>
            </a:lvl9pPr>
          </a:lstStyle>
          <a:p>
            <a:pPr algn="ctr"/>
            <a:r>
              <a:rPr lang="pt-BR" b="0" dirty="0">
                <a:solidFill>
                  <a:schemeClr val="tx1"/>
                </a:solidFill>
              </a:rPr>
              <a:t>Curso de Análise de Dados com Power BI (carga horária 60hs)</a:t>
            </a:r>
          </a:p>
          <a:p>
            <a:pPr algn="ctr"/>
            <a:endParaRPr lang="pt-BR" b="0" dirty="0">
              <a:solidFill>
                <a:schemeClr val="tx1"/>
              </a:solidFill>
            </a:endParaRPr>
          </a:p>
          <a:p>
            <a:pPr algn="ctr"/>
            <a:r>
              <a:rPr lang="pt-BR" b="0" dirty="0">
                <a:solidFill>
                  <a:schemeClr val="tx1"/>
                </a:solidFill>
              </a:rPr>
              <a:t>São 15 aulas com duração de 4h, a serem realizadas  conforme datas previstas abaixo:</a:t>
            </a:r>
            <a:br>
              <a:rPr lang="pt-BR" b="0" dirty="0">
                <a:solidFill>
                  <a:schemeClr val="tx1"/>
                </a:solidFill>
              </a:rPr>
            </a:br>
            <a:endParaRPr lang="pt-BR" b="0" dirty="0">
              <a:solidFill>
                <a:schemeClr val="tx1"/>
              </a:solidFill>
            </a:endParaRPr>
          </a:p>
          <a:p>
            <a:pPr algn="ctr"/>
            <a:r>
              <a:rPr lang="pt-BR" b="0" dirty="0">
                <a:solidFill>
                  <a:schemeClr val="tx1"/>
                </a:solidFill>
              </a:rPr>
              <a:t>Turma  de Terça e Quinta: 18 h até 22h e com 20min de intervalo, ocorrendo nos seguintes dias: 10/09/2024, 12/09/2024, 17/09/2024, 19/09/2024, 24/09/2024, 26/09/2024, 01/10/2024, 03/10/2024, 08/10/2024, 10/10/2024, 15/10/2024, 17/10/2024, 22/10/2024, 24/10/2024 e 29/10/2024</a:t>
            </a:r>
          </a:p>
          <a:p>
            <a:pPr algn="ctr"/>
            <a:endParaRPr lang="pt-BR" b="0" dirty="0">
              <a:solidFill>
                <a:schemeClr val="tx1"/>
              </a:solidFill>
            </a:endParaRPr>
          </a:p>
          <a:p>
            <a:pPr algn="ctr"/>
            <a:r>
              <a:rPr lang="pt-BR" b="0" dirty="0">
                <a:solidFill>
                  <a:schemeClr val="tx1"/>
                </a:solidFill>
              </a:rPr>
              <a:t>Turma de Sábado: 09 h até 13h e com 20min de intervalo, ocorrendo nos seguintes dias:</a:t>
            </a:r>
          </a:p>
          <a:p>
            <a:pPr algn="ctr"/>
            <a:r>
              <a:rPr lang="pt-BR" b="0" i="0" dirty="0">
                <a:solidFill>
                  <a:srgbClr val="626B77"/>
                </a:solidFill>
                <a:effectLst/>
                <a:latin typeface="Lato" panose="020F0502020204030203" pitchFamily="34" charset="0"/>
              </a:rPr>
              <a:t>05/10/2024, 19/10/2024, 26/10/2024, 09/11/2024, 23/11/2024, 30/11/2024, 07/12/2024, 14/12/2024, 11/01/2025, 18/01/2025, 25/01/2025, 01/02/2025, 08/02/2025, 15/02/2025 e 22/02/2025</a:t>
            </a:r>
            <a:endParaRPr lang="pt-BR" b="0" dirty="0">
              <a:solidFill>
                <a:schemeClr val="tx1"/>
              </a:solidFill>
            </a:endParaRPr>
          </a:p>
          <a:p>
            <a:pPr algn="ctr"/>
            <a:endParaRPr lang="pt-BR" b="0" dirty="0">
              <a:solidFill>
                <a:schemeClr val="tx1"/>
              </a:solidFill>
            </a:endParaRPr>
          </a:p>
          <a:p>
            <a:pPr algn="ctr"/>
            <a:r>
              <a:rPr lang="pt-BR" dirty="0">
                <a:solidFill>
                  <a:schemeClr val="tx1"/>
                </a:solidFill>
              </a:rPr>
              <a:t>IMPORTANTE</a:t>
            </a:r>
            <a:br>
              <a:rPr lang="pt-BR" b="0" dirty="0">
                <a:solidFill>
                  <a:schemeClr val="tx1"/>
                </a:solidFill>
              </a:rPr>
            </a:br>
            <a:r>
              <a:rPr lang="pt-BR" b="0" dirty="0">
                <a:solidFill>
                  <a:schemeClr val="tx1"/>
                </a:solidFill>
              </a:rPr>
              <a:t>Sempre observar o número da sala de aula na lista que fica disponível</a:t>
            </a:r>
            <a:br>
              <a:rPr lang="pt-BR" b="0" dirty="0">
                <a:solidFill>
                  <a:schemeClr val="tx1"/>
                </a:solidFill>
              </a:rPr>
            </a:br>
            <a:r>
              <a:rPr lang="pt-BR" b="0" dirty="0">
                <a:solidFill>
                  <a:schemeClr val="tx1"/>
                </a:solidFill>
              </a:rPr>
              <a:t>no andar térreo em frente ao elevador.</a:t>
            </a:r>
          </a:p>
        </p:txBody>
      </p:sp>
    </p:spTree>
    <p:extLst>
      <p:ext uri="{BB962C8B-B14F-4D97-AF65-F5344CB8AC3E}">
        <p14:creationId xmlns:p14="http://schemas.microsoft.com/office/powerpoint/2010/main" val="38124427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87D1A86D-535C-D72B-2CFC-3C44F048B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89B12-C901-43B8-AB62-1318A3EB676F}" type="slidenum">
              <a:rPr lang="pt-BR" smtClean="0"/>
              <a:t>4</a:t>
            </a:fld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AC7E40EA-7875-993A-4CE7-134EFF488D14}"/>
              </a:ext>
            </a:extLst>
          </p:cNvPr>
          <p:cNvSpPr/>
          <p:nvPr/>
        </p:nvSpPr>
        <p:spPr>
          <a:xfrm>
            <a:off x="0" y="0"/>
            <a:ext cx="12192000" cy="1048215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3" name="Imagem 12" descr="Script de computador em uma tela">
            <a:extLst>
              <a:ext uri="{FF2B5EF4-FFF2-40B4-BE49-F238E27FC236}">
                <a16:creationId xmlns:a16="http://schemas.microsoft.com/office/drawing/2014/main" id="{5E51DD55-6591-8777-CCB3-E13FB985441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0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5271" b="19444"/>
          <a:stretch>
            <a:fillRect/>
          </a:stretch>
        </p:blipFill>
        <p:spPr>
          <a:xfrm>
            <a:off x="-1" y="-11575"/>
            <a:ext cx="12191999" cy="1048215"/>
          </a:xfrm>
          <a:custGeom>
            <a:avLst/>
            <a:gdLst>
              <a:gd name="connsiteX0" fmla="*/ 0 w 12191999"/>
              <a:gd name="connsiteY0" fmla="*/ 0 h 1048215"/>
              <a:gd name="connsiteX1" fmla="*/ 12191999 w 12191999"/>
              <a:gd name="connsiteY1" fmla="*/ 0 h 1048215"/>
              <a:gd name="connsiteX2" fmla="*/ 12191999 w 12191999"/>
              <a:gd name="connsiteY2" fmla="*/ 1048215 h 1048215"/>
              <a:gd name="connsiteX3" fmla="*/ 0 w 12191999"/>
              <a:gd name="connsiteY3" fmla="*/ 1048215 h 1048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1999" h="1048215">
                <a:moveTo>
                  <a:pt x="0" y="0"/>
                </a:moveTo>
                <a:lnTo>
                  <a:pt x="12191999" y="0"/>
                </a:lnTo>
                <a:lnTo>
                  <a:pt x="12191999" y="1048215"/>
                </a:lnTo>
                <a:lnTo>
                  <a:pt x="0" y="1048215"/>
                </a:lnTo>
                <a:close/>
              </a:path>
            </a:pathLst>
          </a:cu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87750AD9-CC22-99F3-0CD9-32F6F56EEE37}"/>
              </a:ext>
            </a:extLst>
          </p:cNvPr>
          <p:cNvSpPr txBox="1">
            <a:spLocks/>
          </p:cNvSpPr>
          <p:nvPr/>
        </p:nvSpPr>
        <p:spPr>
          <a:xfrm>
            <a:off x="838199" y="11575"/>
            <a:ext cx="10515600" cy="10482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i="0" kern="120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pt-BR" sz="3000" b="1" dirty="0">
                <a:solidFill>
                  <a:schemeClr val="bg1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[ Organização do Curso ]</a:t>
            </a:r>
          </a:p>
        </p:txBody>
      </p:sp>
      <p:pic>
        <p:nvPicPr>
          <p:cNvPr id="2" name="Imagem 1" descr="Ícone&#10;&#10;Descrição gerada automaticamente">
            <a:extLst>
              <a:ext uri="{FF2B5EF4-FFF2-40B4-BE49-F238E27FC236}">
                <a16:creationId xmlns:a16="http://schemas.microsoft.com/office/drawing/2014/main" id="{51362844-4DDF-F958-BC35-3F4FFA5148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172939"/>
            <a:ext cx="488540" cy="725485"/>
          </a:xfrm>
          <a:prstGeom prst="rect">
            <a:avLst/>
          </a:prstGeom>
        </p:spPr>
      </p:pic>
      <p:sp>
        <p:nvSpPr>
          <p:cNvPr id="3" name="CaixaDeTexto 25">
            <a:extLst>
              <a:ext uri="{FF2B5EF4-FFF2-40B4-BE49-F238E27FC236}">
                <a16:creationId xmlns:a16="http://schemas.microsoft.com/office/drawing/2014/main" id="{B0F6790C-9632-85C1-FEE7-82C343C41AB4}"/>
              </a:ext>
            </a:extLst>
          </p:cNvPr>
          <p:cNvSpPr txBox="1"/>
          <p:nvPr/>
        </p:nvSpPr>
        <p:spPr>
          <a:xfrm>
            <a:off x="1066800" y="1275044"/>
            <a:ext cx="10076329" cy="5286093"/>
          </a:xfrm>
          <a:prstGeom prst="rect">
            <a:avLst/>
          </a:prstGeom>
          <a:noFill/>
          <a:ln w="9525" cmpd="sng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ctr"/>
          <a:lstStyle>
            <a:defPPr>
              <a:defRPr lang="pt-BR"/>
            </a:defPPr>
            <a:lvl1pPr indent="0" algn="just">
              <a:buFont typeface="Arial" panose="020B0604020202020204" pitchFamily="34" charset="0"/>
              <a:buNone/>
              <a:defRPr sz="1700" b="1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indent="0">
              <a:defRPr sz="1100">
                <a:solidFill>
                  <a:schemeClr val="dk1"/>
                </a:solidFill>
              </a:defRPr>
            </a:lvl2pPr>
            <a:lvl3pPr indent="0">
              <a:defRPr sz="1100">
                <a:solidFill>
                  <a:schemeClr val="dk1"/>
                </a:solidFill>
              </a:defRPr>
            </a:lvl3pPr>
            <a:lvl4pPr indent="0">
              <a:defRPr sz="1100">
                <a:solidFill>
                  <a:schemeClr val="dk1"/>
                </a:solidFill>
              </a:defRPr>
            </a:lvl4pPr>
            <a:lvl5pPr indent="0">
              <a:defRPr sz="1100">
                <a:solidFill>
                  <a:schemeClr val="dk1"/>
                </a:solidFill>
              </a:defRPr>
            </a:lvl5pPr>
            <a:lvl6pPr indent="0">
              <a:defRPr sz="1100">
                <a:solidFill>
                  <a:schemeClr val="dk1"/>
                </a:solidFill>
              </a:defRPr>
            </a:lvl6pPr>
            <a:lvl7pPr indent="0">
              <a:defRPr sz="1100">
                <a:solidFill>
                  <a:schemeClr val="dk1"/>
                </a:solidFill>
              </a:defRPr>
            </a:lvl7pPr>
            <a:lvl8pPr indent="0">
              <a:defRPr sz="1100">
                <a:solidFill>
                  <a:schemeClr val="dk1"/>
                </a:solidFill>
              </a:defRPr>
            </a:lvl8pPr>
            <a:lvl9pPr indent="0">
              <a:defRPr sz="1100"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pt-BR" sz="20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Indicadores</a:t>
            </a:r>
          </a:p>
          <a:p>
            <a:pPr marL="0" indent="0" algn="ctr">
              <a:buNone/>
            </a:pPr>
            <a:r>
              <a:rPr lang="pt-BR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[1]</a:t>
            </a:r>
          </a:p>
          <a:p>
            <a:pPr marL="0" indent="0" algn="ctr">
              <a:buNone/>
            </a:pPr>
            <a:r>
              <a:rPr lang="pt-BR" b="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Cria um modelo de dados, usando o editor de consultas do Power BI.</a:t>
            </a:r>
          </a:p>
          <a:p>
            <a:pPr marL="0" indent="0" algn="ctr">
              <a:buNone/>
            </a:pPr>
            <a:endParaRPr lang="pt-BR" b="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pt-BR" dirty="0">
                <a:solidFill>
                  <a:schemeClr val="tx1"/>
                </a:solidFill>
              </a:rPr>
              <a:t>[2]</a:t>
            </a:r>
          </a:p>
          <a:p>
            <a:pPr marL="0" indent="0" algn="ctr">
              <a:buNone/>
            </a:pPr>
            <a:r>
              <a:rPr lang="pt-BR" b="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Importa dados de diferentes fontes atendendo às necessidades da ETL</a:t>
            </a:r>
          </a:p>
          <a:p>
            <a:pPr marL="0" indent="0" algn="ctr">
              <a:buNone/>
            </a:pPr>
            <a:endParaRPr lang="pt-BR" b="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pt-BR" dirty="0">
                <a:solidFill>
                  <a:schemeClr val="tx1"/>
                </a:solidFill>
              </a:rPr>
              <a:t>[3]</a:t>
            </a:r>
          </a:p>
          <a:p>
            <a:pPr marL="0" indent="0" algn="ctr">
              <a:buNone/>
            </a:pPr>
            <a:r>
              <a:rPr lang="pt-BR" b="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Utiliza funções DAX em expressões para calcular e retornar valores.</a:t>
            </a:r>
          </a:p>
          <a:p>
            <a:pPr marL="0" indent="0" algn="ctr">
              <a:buNone/>
            </a:pPr>
            <a:endParaRPr lang="pt-BR" b="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pt-BR" dirty="0">
                <a:solidFill>
                  <a:schemeClr val="tx1"/>
                </a:solidFill>
              </a:rPr>
              <a:t>[4]</a:t>
            </a:r>
          </a:p>
          <a:p>
            <a:pPr marL="0" indent="0" algn="ctr">
              <a:buNone/>
            </a:pPr>
            <a:r>
              <a:rPr lang="pt-BR" b="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Constrói um dashboard que fornece uma representação visual adequada do modelo de dados, utilizando Power BI.</a:t>
            </a:r>
          </a:p>
          <a:p>
            <a:pPr marL="0" indent="0" algn="ctr">
              <a:buNone/>
            </a:pPr>
            <a:endParaRPr lang="pt-BR" b="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pt-BR" dirty="0">
                <a:solidFill>
                  <a:schemeClr val="tx1"/>
                </a:solidFill>
              </a:rPr>
              <a:t>[5]</a:t>
            </a:r>
          </a:p>
          <a:p>
            <a:pPr marL="0" indent="0" algn="ctr">
              <a:buNone/>
            </a:pPr>
            <a:r>
              <a:rPr lang="pt-BR" b="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Estrutura dashboard para compartilhamento, utilizando o </a:t>
            </a:r>
            <a:r>
              <a:rPr lang="pt-BR" b="0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Workspaces</a:t>
            </a:r>
            <a:r>
              <a:rPr lang="pt-BR" b="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  <a:endParaRPr lang="pt-BR" b="0" dirty="0"/>
          </a:p>
        </p:txBody>
      </p:sp>
    </p:spTree>
    <p:extLst>
      <p:ext uri="{BB962C8B-B14F-4D97-AF65-F5344CB8AC3E}">
        <p14:creationId xmlns:p14="http://schemas.microsoft.com/office/powerpoint/2010/main" val="11933583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87D1A86D-535C-D72B-2CFC-3C44F048B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89B12-C901-43B8-AB62-1318A3EB676F}" type="slidenum">
              <a:rPr lang="pt-BR" smtClean="0"/>
              <a:t>5</a:t>
            </a:fld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AC7E40EA-7875-993A-4CE7-134EFF488D14}"/>
              </a:ext>
            </a:extLst>
          </p:cNvPr>
          <p:cNvSpPr/>
          <p:nvPr/>
        </p:nvSpPr>
        <p:spPr>
          <a:xfrm>
            <a:off x="0" y="0"/>
            <a:ext cx="12192000" cy="1048215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3" name="Imagem 12" descr="Script de computador em uma tela">
            <a:extLst>
              <a:ext uri="{FF2B5EF4-FFF2-40B4-BE49-F238E27FC236}">
                <a16:creationId xmlns:a16="http://schemas.microsoft.com/office/drawing/2014/main" id="{5E51DD55-6591-8777-CCB3-E13FB985441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0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5271" b="19444"/>
          <a:stretch>
            <a:fillRect/>
          </a:stretch>
        </p:blipFill>
        <p:spPr>
          <a:xfrm>
            <a:off x="-1" y="-11575"/>
            <a:ext cx="12191999" cy="1048215"/>
          </a:xfrm>
          <a:custGeom>
            <a:avLst/>
            <a:gdLst>
              <a:gd name="connsiteX0" fmla="*/ 0 w 12191999"/>
              <a:gd name="connsiteY0" fmla="*/ 0 h 1048215"/>
              <a:gd name="connsiteX1" fmla="*/ 12191999 w 12191999"/>
              <a:gd name="connsiteY1" fmla="*/ 0 h 1048215"/>
              <a:gd name="connsiteX2" fmla="*/ 12191999 w 12191999"/>
              <a:gd name="connsiteY2" fmla="*/ 1048215 h 1048215"/>
              <a:gd name="connsiteX3" fmla="*/ 0 w 12191999"/>
              <a:gd name="connsiteY3" fmla="*/ 1048215 h 1048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1999" h="1048215">
                <a:moveTo>
                  <a:pt x="0" y="0"/>
                </a:moveTo>
                <a:lnTo>
                  <a:pt x="12191999" y="0"/>
                </a:lnTo>
                <a:lnTo>
                  <a:pt x="12191999" y="1048215"/>
                </a:lnTo>
                <a:lnTo>
                  <a:pt x="0" y="1048215"/>
                </a:lnTo>
                <a:close/>
              </a:path>
            </a:pathLst>
          </a:cu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87750AD9-CC22-99F3-0CD9-32F6F56EEE37}"/>
              </a:ext>
            </a:extLst>
          </p:cNvPr>
          <p:cNvSpPr txBox="1">
            <a:spLocks/>
          </p:cNvSpPr>
          <p:nvPr/>
        </p:nvSpPr>
        <p:spPr>
          <a:xfrm>
            <a:off x="838199" y="11575"/>
            <a:ext cx="10515600" cy="10482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i="0" kern="120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pt-BR" sz="3000" b="1" dirty="0">
                <a:solidFill>
                  <a:schemeClr val="bg1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[ Organização do Curso ]</a:t>
            </a:r>
          </a:p>
        </p:txBody>
      </p:sp>
      <p:pic>
        <p:nvPicPr>
          <p:cNvPr id="2" name="Imagem 1" descr="Ícone&#10;&#10;Descrição gerada automaticamente">
            <a:extLst>
              <a:ext uri="{FF2B5EF4-FFF2-40B4-BE49-F238E27FC236}">
                <a16:creationId xmlns:a16="http://schemas.microsoft.com/office/drawing/2014/main" id="{51362844-4DDF-F958-BC35-3F4FFA5148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172939"/>
            <a:ext cx="488540" cy="725485"/>
          </a:xfrm>
          <a:prstGeom prst="rect">
            <a:avLst/>
          </a:prstGeom>
        </p:spPr>
      </p:pic>
      <p:sp>
        <p:nvSpPr>
          <p:cNvPr id="3" name="CaixaDeTexto 25">
            <a:extLst>
              <a:ext uri="{FF2B5EF4-FFF2-40B4-BE49-F238E27FC236}">
                <a16:creationId xmlns:a16="http://schemas.microsoft.com/office/drawing/2014/main" id="{B0F6790C-9632-85C1-FEE7-82C343C41AB4}"/>
              </a:ext>
            </a:extLst>
          </p:cNvPr>
          <p:cNvSpPr txBox="1"/>
          <p:nvPr/>
        </p:nvSpPr>
        <p:spPr>
          <a:xfrm>
            <a:off x="1066800" y="1158499"/>
            <a:ext cx="10076329" cy="5562976"/>
          </a:xfrm>
          <a:prstGeom prst="rect">
            <a:avLst/>
          </a:prstGeom>
          <a:noFill/>
          <a:ln w="9525" cmpd="sng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ctr"/>
          <a:lstStyle>
            <a:defPPr>
              <a:defRPr lang="pt-BR"/>
            </a:defPPr>
            <a:lvl1pPr indent="0" algn="just">
              <a:buFont typeface="Arial" panose="020B0604020202020204" pitchFamily="34" charset="0"/>
              <a:buNone/>
              <a:defRPr sz="1700" b="1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indent="0">
              <a:defRPr sz="1100">
                <a:solidFill>
                  <a:schemeClr val="dk1"/>
                </a:solidFill>
              </a:defRPr>
            </a:lvl2pPr>
            <a:lvl3pPr indent="0">
              <a:defRPr sz="1100">
                <a:solidFill>
                  <a:schemeClr val="dk1"/>
                </a:solidFill>
              </a:defRPr>
            </a:lvl3pPr>
            <a:lvl4pPr indent="0">
              <a:defRPr sz="1100">
                <a:solidFill>
                  <a:schemeClr val="dk1"/>
                </a:solidFill>
              </a:defRPr>
            </a:lvl4pPr>
            <a:lvl5pPr indent="0">
              <a:defRPr sz="1100">
                <a:solidFill>
                  <a:schemeClr val="dk1"/>
                </a:solidFill>
              </a:defRPr>
            </a:lvl5pPr>
            <a:lvl6pPr indent="0">
              <a:defRPr sz="1100">
                <a:solidFill>
                  <a:schemeClr val="dk1"/>
                </a:solidFill>
              </a:defRPr>
            </a:lvl6pPr>
            <a:lvl7pPr indent="0">
              <a:defRPr sz="1100">
                <a:solidFill>
                  <a:schemeClr val="dk1"/>
                </a:solidFill>
              </a:defRPr>
            </a:lvl7pPr>
            <a:lvl8pPr indent="0">
              <a:defRPr sz="1100">
                <a:solidFill>
                  <a:schemeClr val="dk1"/>
                </a:solidFill>
              </a:defRPr>
            </a:lvl8pPr>
            <a:lvl9pPr indent="0">
              <a:defRPr sz="1100"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pt-BR" sz="20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Conhecimentos</a:t>
            </a:r>
          </a:p>
          <a:p>
            <a:pPr marL="0" indent="0" algn="l">
              <a:buNone/>
            </a:pPr>
            <a:endParaRPr lang="pt-BR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 algn="l">
              <a:buNone/>
            </a:pPr>
            <a:r>
              <a:rPr lang="pt-BR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Business </a:t>
            </a:r>
            <a:r>
              <a:rPr lang="pt-BR" dirty="0" err="1">
                <a:solidFill>
                  <a:schemeClr val="tx1"/>
                </a:solidFill>
              </a:rPr>
              <a:t>I</a:t>
            </a:r>
            <a:r>
              <a:rPr lang="pt-BR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ntelligence</a:t>
            </a:r>
            <a:endParaRPr lang="pt-BR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 algn="l">
              <a:buNone/>
            </a:pPr>
            <a:r>
              <a:rPr lang="pt-BR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	</a:t>
            </a:r>
            <a:r>
              <a:rPr lang="pt-BR" b="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Conceitos básicos de business </a:t>
            </a:r>
            <a:r>
              <a:rPr lang="pt-BR" b="0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intelligence</a:t>
            </a:r>
            <a:r>
              <a:rPr lang="pt-BR" b="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; data </a:t>
            </a:r>
            <a:r>
              <a:rPr lang="pt-BR" b="0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warehouse</a:t>
            </a:r>
            <a:r>
              <a:rPr lang="pt-BR" b="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; </a:t>
            </a:r>
            <a:r>
              <a:rPr lang="pt-BR" b="0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staging</a:t>
            </a:r>
            <a:r>
              <a:rPr lang="pt-BR" b="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pt-BR" b="0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area</a:t>
            </a:r>
            <a:r>
              <a:rPr lang="pt-BR" b="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ETL, OLAP, data 	</a:t>
            </a:r>
            <a:r>
              <a:rPr lang="pt-BR" b="0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mart</a:t>
            </a:r>
            <a:r>
              <a:rPr lang="pt-BR" b="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data mining, big data.</a:t>
            </a:r>
          </a:p>
          <a:p>
            <a:pPr marL="0" indent="0" algn="l">
              <a:buNone/>
            </a:pPr>
            <a:endParaRPr lang="pt-BR" b="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 algn="l">
              <a:buNone/>
            </a:pPr>
            <a:r>
              <a:rPr lang="pt-BR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 Power BI</a:t>
            </a:r>
          </a:p>
          <a:p>
            <a:pPr marL="0" indent="0" algn="l">
              <a:buNone/>
            </a:pPr>
            <a:r>
              <a:rPr lang="pt-BR" b="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	Contexto e utilização; instalação e opções de configuração; navegação, interface do usuário e 	faixa de opções; limitações e potencialidades da ferramenta.</a:t>
            </a:r>
          </a:p>
          <a:p>
            <a:pPr marL="0" indent="0" algn="l">
              <a:buNone/>
            </a:pPr>
            <a:endParaRPr lang="pt-BR" b="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 algn="l">
              <a:buNone/>
            </a:pPr>
            <a:r>
              <a:rPr lang="pt-BR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Editor de Consultas</a:t>
            </a:r>
          </a:p>
          <a:p>
            <a:pPr marL="0" indent="0" algn="l">
              <a:buNone/>
            </a:pPr>
            <a:r>
              <a:rPr lang="pt-BR" b="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	Visão geral de consulta; coluna personalizada; agrupamento de linhas; formatação e 	combinação de dados; dinamização de colunas.</a:t>
            </a:r>
          </a:p>
          <a:p>
            <a:pPr marL="0" indent="0" algn="l">
              <a:buNone/>
            </a:pPr>
            <a:endParaRPr lang="pt-BR" b="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 algn="l">
              <a:buNone/>
            </a:pPr>
            <a:r>
              <a:rPr lang="pt-BR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Modelagem de dados</a:t>
            </a:r>
          </a:p>
          <a:p>
            <a:pPr marL="0" indent="0" algn="l">
              <a:buNone/>
            </a:pPr>
            <a:r>
              <a:rPr lang="pt-BR" b="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	Exibição de dados; exibição de relações; criação e gerenciamento de relações; modelagem 	relacional; modelagem dimensional (star </a:t>
            </a:r>
            <a:r>
              <a:rPr lang="pt-BR" b="0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schema</a:t>
            </a:r>
            <a:r>
              <a:rPr lang="pt-BR" b="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× </a:t>
            </a:r>
            <a:r>
              <a:rPr lang="pt-BR" b="0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snow</a:t>
            </a:r>
            <a:r>
              <a:rPr lang="pt-BR" b="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pt-BR" b="0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flake</a:t>
            </a:r>
            <a:r>
              <a:rPr lang="pt-BR" b="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).</a:t>
            </a:r>
          </a:p>
          <a:p>
            <a:pPr marL="0" indent="0" algn="l">
              <a:buNone/>
            </a:pPr>
            <a:endParaRPr lang="pt-BR" b="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63497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87D1A86D-535C-D72B-2CFC-3C44F048B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89B12-C901-43B8-AB62-1318A3EB676F}" type="slidenum">
              <a:rPr lang="pt-BR" smtClean="0"/>
              <a:t>6</a:t>
            </a:fld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AC7E40EA-7875-993A-4CE7-134EFF488D14}"/>
              </a:ext>
            </a:extLst>
          </p:cNvPr>
          <p:cNvSpPr/>
          <p:nvPr/>
        </p:nvSpPr>
        <p:spPr>
          <a:xfrm>
            <a:off x="0" y="0"/>
            <a:ext cx="12192000" cy="1048215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3" name="Imagem 12" descr="Script de computador em uma tela">
            <a:extLst>
              <a:ext uri="{FF2B5EF4-FFF2-40B4-BE49-F238E27FC236}">
                <a16:creationId xmlns:a16="http://schemas.microsoft.com/office/drawing/2014/main" id="{5E51DD55-6591-8777-CCB3-E13FB985441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0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5271" b="19444"/>
          <a:stretch>
            <a:fillRect/>
          </a:stretch>
        </p:blipFill>
        <p:spPr>
          <a:xfrm>
            <a:off x="-1" y="-11575"/>
            <a:ext cx="12191999" cy="1048215"/>
          </a:xfrm>
          <a:custGeom>
            <a:avLst/>
            <a:gdLst>
              <a:gd name="connsiteX0" fmla="*/ 0 w 12191999"/>
              <a:gd name="connsiteY0" fmla="*/ 0 h 1048215"/>
              <a:gd name="connsiteX1" fmla="*/ 12191999 w 12191999"/>
              <a:gd name="connsiteY1" fmla="*/ 0 h 1048215"/>
              <a:gd name="connsiteX2" fmla="*/ 12191999 w 12191999"/>
              <a:gd name="connsiteY2" fmla="*/ 1048215 h 1048215"/>
              <a:gd name="connsiteX3" fmla="*/ 0 w 12191999"/>
              <a:gd name="connsiteY3" fmla="*/ 1048215 h 1048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1999" h="1048215">
                <a:moveTo>
                  <a:pt x="0" y="0"/>
                </a:moveTo>
                <a:lnTo>
                  <a:pt x="12191999" y="0"/>
                </a:lnTo>
                <a:lnTo>
                  <a:pt x="12191999" y="1048215"/>
                </a:lnTo>
                <a:lnTo>
                  <a:pt x="0" y="1048215"/>
                </a:lnTo>
                <a:close/>
              </a:path>
            </a:pathLst>
          </a:cu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87750AD9-CC22-99F3-0CD9-32F6F56EEE37}"/>
              </a:ext>
            </a:extLst>
          </p:cNvPr>
          <p:cNvSpPr txBox="1">
            <a:spLocks/>
          </p:cNvSpPr>
          <p:nvPr/>
        </p:nvSpPr>
        <p:spPr>
          <a:xfrm>
            <a:off x="838199" y="11575"/>
            <a:ext cx="10515600" cy="10482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i="0" kern="120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pt-BR" sz="3000" b="1" dirty="0">
                <a:solidFill>
                  <a:schemeClr val="bg1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[ Organização do Curso ]</a:t>
            </a:r>
          </a:p>
        </p:txBody>
      </p:sp>
      <p:pic>
        <p:nvPicPr>
          <p:cNvPr id="2" name="Imagem 1" descr="Ícone&#10;&#10;Descrição gerada automaticamente">
            <a:extLst>
              <a:ext uri="{FF2B5EF4-FFF2-40B4-BE49-F238E27FC236}">
                <a16:creationId xmlns:a16="http://schemas.microsoft.com/office/drawing/2014/main" id="{51362844-4DDF-F958-BC35-3F4FFA5148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172939"/>
            <a:ext cx="488540" cy="725485"/>
          </a:xfrm>
          <a:prstGeom prst="rect">
            <a:avLst/>
          </a:prstGeom>
        </p:spPr>
      </p:pic>
      <p:sp>
        <p:nvSpPr>
          <p:cNvPr id="3" name="CaixaDeTexto 25">
            <a:extLst>
              <a:ext uri="{FF2B5EF4-FFF2-40B4-BE49-F238E27FC236}">
                <a16:creationId xmlns:a16="http://schemas.microsoft.com/office/drawing/2014/main" id="{B0F6790C-9632-85C1-FEE7-82C343C41AB4}"/>
              </a:ext>
            </a:extLst>
          </p:cNvPr>
          <p:cNvSpPr txBox="1"/>
          <p:nvPr/>
        </p:nvSpPr>
        <p:spPr>
          <a:xfrm>
            <a:off x="1066800" y="1158499"/>
            <a:ext cx="10076329" cy="5562976"/>
          </a:xfrm>
          <a:prstGeom prst="rect">
            <a:avLst/>
          </a:prstGeom>
          <a:noFill/>
          <a:ln w="9525" cmpd="sng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ctr"/>
          <a:lstStyle>
            <a:defPPr>
              <a:defRPr lang="pt-BR"/>
            </a:defPPr>
            <a:lvl1pPr indent="0" algn="just">
              <a:buFont typeface="Arial" panose="020B0604020202020204" pitchFamily="34" charset="0"/>
              <a:buNone/>
              <a:defRPr sz="1700" b="1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indent="0">
              <a:defRPr sz="1100">
                <a:solidFill>
                  <a:schemeClr val="dk1"/>
                </a:solidFill>
              </a:defRPr>
            </a:lvl2pPr>
            <a:lvl3pPr indent="0">
              <a:defRPr sz="1100">
                <a:solidFill>
                  <a:schemeClr val="dk1"/>
                </a:solidFill>
              </a:defRPr>
            </a:lvl3pPr>
            <a:lvl4pPr indent="0">
              <a:defRPr sz="1100">
                <a:solidFill>
                  <a:schemeClr val="dk1"/>
                </a:solidFill>
              </a:defRPr>
            </a:lvl4pPr>
            <a:lvl5pPr indent="0">
              <a:defRPr sz="1100">
                <a:solidFill>
                  <a:schemeClr val="dk1"/>
                </a:solidFill>
              </a:defRPr>
            </a:lvl5pPr>
            <a:lvl6pPr indent="0">
              <a:defRPr sz="1100">
                <a:solidFill>
                  <a:schemeClr val="dk1"/>
                </a:solidFill>
              </a:defRPr>
            </a:lvl6pPr>
            <a:lvl7pPr indent="0">
              <a:defRPr sz="1100">
                <a:solidFill>
                  <a:schemeClr val="dk1"/>
                </a:solidFill>
              </a:defRPr>
            </a:lvl7pPr>
            <a:lvl8pPr indent="0">
              <a:defRPr sz="1100">
                <a:solidFill>
                  <a:schemeClr val="dk1"/>
                </a:solidFill>
              </a:defRPr>
            </a:lvl8pPr>
            <a:lvl9pPr indent="0">
              <a:defRPr sz="1100"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pt-BR" sz="20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Conhecimentos</a:t>
            </a:r>
          </a:p>
          <a:p>
            <a:pPr marL="0" indent="0" algn="l">
              <a:buNone/>
            </a:pPr>
            <a:endParaRPr lang="pt-BR" b="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 algn="l">
              <a:buNone/>
            </a:pPr>
            <a:r>
              <a:rPr lang="pt-BR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Funções DAX:</a:t>
            </a:r>
          </a:p>
          <a:p>
            <a:pPr marL="0" indent="0" algn="l">
              <a:buNone/>
            </a:pPr>
            <a:r>
              <a:rPr lang="pt-BR" b="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	Definição das principais rotinas; uso de operadores básicos; aplicação de funções lógicas, de 	manipulação de data/hora e textos, funções de cálculos estatísticos ou matemáticos.</a:t>
            </a:r>
          </a:p>
          <a:p>
            <a:pPr marL="0" indent="0" algn="l">
              <a:buNone/>
            </a:pPr>
            <a:endParaRPr lang="pt-BR" b="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 algn="l">
              <a:buNone/>
            </a:pPr>
            <a:r>
              <a:rPr lang="pt-BR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Relatórios</a:t>
            </a:r>
          </a:p>
          <a:p>
            <a:pPr marL="0" indent="0" algn="l">
              <a:buNone/>
            </a:pPr>
            <a:r>
              <a:rPr lang="pt-BR" b="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	Páginas e visões dos gráficos (barras empilhadas, gráfico de pizza, </a:t>
            </a:r>
            <a:r>
              <a:rPr lang="pt-BR" b="0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treemap</a:t>
            </a:r>
            <a:r>
              <a:rPr lang="pt-BR" b="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– mapa de árvore, 	gráfico de linhas e segmentação de dados).</a:t>
            </a:r>
          </a:p>
          <a:p>
            <a:pPr marL="0" indent="0" algn="l">
              <a:buNone/>
            </a:pPr>
            <a:endParaRPr lang="pt-BR" b="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 algn="l">
              <a:buNone/>
            </a:pPr>
            <a:r>
              <a:rPr lang="pt-BR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Interação entre visuais</a:t>
            </a:r>
          </a:p>
          <a:p>
            <a:pPr marL="0" indent="0" algn="l">
              <a:buNone/>
            </a:pPr>
            <a:r>
              <a:rPr lang="pt-BR" b="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	Interação-padrão, interação personalizada e classificação.</a:t>
            </a:r>
          </a:p>
          <a:p>
            <a:pPr marL="0" indent="0" algn="l">
              <a:buNone/>
            </a:pPr>
            <a:endParaRPr lang="pt-BR" b="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 algn="l">
              <a:buNone/>
            </a:pPr>
            <a:r>
              <a:rPr lang="pt-BR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Compartilhamento, Power BI Serviço e atualização automática em plataformas</a:t>
            </a:r>
          </a:p>
          <a:p>
            <a:pPr marL="0" indent="0" algn="l">
              <a:buNone/>
            </a:pPr>
            <a:r>
              <a:rPr lang="pt-BR" b="0" dirty="0">
                <a:solidFill>
                  <a:schemeClr val="tx1"/>
                </a:solidFill>
              </a:rPr>
              <a:t>	E</a:t>
            </a:r>
            <a:r>
              <a:rPr lang="pt-BR" b="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struturação do dashboard para compartilhamento, instalação do gateway de atualização e 	programação automática.</a:t>
            </a:r>
            <a:endParaRPr lang="pt-BR" b="0" dirty="0"/>
          </a:p>
        </p:txBody>
      </p:sp>
    </p:spTree>
    <p:extLst>
      <p:ext uri="{BB962C8B-B14F-4D97-AF65-F5344CB8AC3E}">
        <p14:creationId xmlns:p14="http://schemas.microsoft.com/office/powerpoint/2010/main" val="5491900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87D1A86D-535C-D72B-2CFC-3C44F048B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89B12-C901-43B8-AB62-1318A3EB676F}" type="slidenum">
              <a:rPr lang="pt-BR" smtClean="0"/>
              <a:t>7</a:t>
            </a:fld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AC7E40EA-7875-993A-4CE7-134EFF488D14}"/>
              </a:ext>
            </a:extLst>
          </p:cNvPr>
          <p:cNvSpPr/>
          <p:nvPr/>
        </p:nvSpPr>
        <p:spPr>
          <a:xfrm>
            <a:off x="0" y="0"/>
            <a:ext cx="12192000" cy="1048215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3" name="Imagem 12" descr="Script de computador em uma tela">
            <a:extLst>
              <a:ext uri="{FF2B5EF4-FFF2-40B4-BE49-F238E27FC236}">
                <a16:creationId xmlns:a16="http://schemas.microsoft.com/office/drawing/2014/main" id="{5E51DD55-6591-8777-CCB3-E13FB985441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0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5271" b="19444"/>
          <a:stretch>
            <a:fillRect/>
          </a:stretch>
        </p:blipFill>
        <p:spPr>
          <a:xfrm>
            <a:off x="-1" y="-11575"/>
            <a:ext cx="12191999" cy="1048215"/>
          </a:xfrm>
          <a:custGeom>
            <a:avLst/>
            <a:gdLst>
              <a:gd name="connsiteX0" fmla="*/ 0 w 12191999"/>
              <a:gd name="connsiteY0" fmla="*/ 0 h 1048215"/>
              <a:gd name="connsiteX1" fmla="*/ 12191999 w 12191999"/>
              <a:gd name="connsiteY1" fmla="*/ 0 h 1048215"/>
              <a:gd name="connsiteX2" fmla="*/ 12191999 w 12191999"/>
              <a:gd name="connsiteY2" fmla="*/ 1048215 h 1048215"/>
              <a:gd name="connsiteX3" fmla="*/ 0 w 12191999"/>
              <a:gd name="connsiteY3" fmla="*/ 1048215 h 1048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1999" h="1048215">
                <a:moveTo>
                  <a:pt x="0" y="0"/>
                </a:moveTo>
                <a:lnTo>
                  <a:pt x="12191999" y="0"/>
                </a:lnTo>
                <a:lnTo>
                  <a:pt x="12191999" y="1048215"/>
                </a:lnTo>
                <a:lnTo>
                  <a:pt x="0" y="1048215"/>
                </a:lnTo>
                <a:close/>
              </a:path>
            </a:pathLst>
          </a:cu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87750AD9-CC22-99F3-0CD9-32F6F56EEE37}"/>
              </a:ext>
            </a:extLst>
          </p:cNvPr>
          <p:cNvSpPr txBox="1">
            <a:spLocks/>
          </p:cNvSpPr>
          <p:nvPr/>
        </p:nvSpPr>
        <p:spPr>
          <a:xfrm>
            <a:off x="838199" y="11575"/>
            <a:ext cx="10515600" cy="10482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i="0" kern="120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pt-BR" sz="3000" b="1" dirty="0">
                <a:solidFill>
                  <a:schemeClr val="bg1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[ Organização do curso ]</a:t>
            </a:r>
          </a:p>
        </p:txBody>
      </p:sp>
      <p:pic>
        <p:nvPicPr>
          <p:cNvPr id="2" name="Imagem 1" descr="Ícone&#10;&#10;Descrição gerada automaticamente">
            <a:extLst>
              <a:ext uri="{FF2B5EF4-FFF2-40B4-BE49-F238E27FC236}">
                <a16:creationId xmlns:a16="http://schemas.microsoft.com/office/drawing/2014/main" id="{51362844-4DDF-F958-BC35-3F4FFA5148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172939"/>
            <a:ext cx="488540" cy="725485"/>
          </a:xfrm>
          <a:prstGeom prst="rect">
            <a:avLst/>
          </a:prstGeom>
        </p:spPr>
      </p:pic>
      <p:sp>
        <p:nvSpPr>
          <p:cNvPr id="3" name="CaixaDeTexto 25">
            <a:extLst>
              <a:ext uri="{FF2B5EF4-FFF2-40B4-BE49-F238E27FC236}">
                <a16:creationId xmlns:a16="http://schemas.microsoft.com/office/drawing/2014/main" id="{B0F6790C-9632-85C1-FEE7-82C343C41AB4}"/>
              </a:ext>
            </a:extLst>
          </p:cNvPr>
          <p:cNvSpPr txBox="1"/>
          <p:nvPr/>
        </p:nvSpPr>
        <p:spPr>
          <a:xfrm>
            <a:off x="1066800" y="1483743"/>
            <a:ext cx="10076329" cy="4884182"/>
          </a:xfrm>
          <a:prstGeom prst="rect">
            <a:avLst/>
          </a:prstGeom>
          <a:noFill/>
          <a:ln w="9525" cmpd="sng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ctr"/>
          <a:lstStyle>
            <a:defPPr>
              <a:defRPr lang="pt-BR"/>
            </a:defPPr>
            <a:lvl1pPr indent="0" algn="just">
              <a:buFont typeface="Arial" panose="020B0604020202020204" pitchFamily="34" charset="0"/>
              <a:buNone/>
              <a:defRPr sz="1700" b="1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indent="0">
              <a:defRPr sz="1100">
                <a:solidFill>
                  <a:schemeClr val="dk1"/>
                </a:solidFill>
              </a:defRPr>
            </a:lvl2pPr>
            <a:lvl3pPr indent="0">
              <a:defRPr sz="1100">
                <a:solidFill>
                  <a:schemeClr val="dk1"/>
                </a:solidFill>
              </a:defRPr>
            </a:lvl3pPr>
            <a:lvl4pPr indent="0">
              <a:defRPr sz="1100">
                <a:solidFill>
                  <a:schemeClr val="dk1"/>
                </a:solidFill>
              </a:defRPr>
            </a:lvl4pPr>
            <a:lvl5pPr indent="0">
              <a:defRPr sz="1100">
                <a:solidFill>
                  <a:schemeClr val="dk1"/>
                </a:solidFill>
              </a:defRPr>
            </a:lvl5pPr>
            <a:lvl6pPr indent="0">
              <a:defRPr sz="1100">
                <a:solidFill>
                  <a:schemeClr val="dk1"/>
                </a:solidFill>
              </a:defRPr>
            </a:lvl6pPr>
            <a:lvl7pPr indent="0">
              <a:defRPr sz="1100">
                <a:solidFill>
                  <a:schemeClr val="dk1"/>
                </a:solidFill>
              </a:defRPr>
            </a:lvl7pPr>
            <a:lvl8pPr indent="0">
              <a:defRPr sz="1100">
                <a:solidFill>
                  <a:schemeClr val="dk1"/>
                </a:solidFill>
              </a:defRPr>
            </a:lvl8pPr>
            <a:lvl9pPr indent="0">
              <a:defRPr sz="1100"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pt-BR" sz="24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Habilidades</a:t>
            </a:r>
          </a:p>
          <a:p>
            <a:pPr marL="0" indent="0" algn="ctr">
              <a:buNone/>
            </a:pPr>
            <a:r>
              <a:rPr lang="pt-BR" b="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Comunicar-se de maneira assertiva para obtenção de requisitos de dados.</a:t>
            </a:r>
          </a:p>
          <a:p>
            <a:pPr marL="0" indent="0" algn="ctr">
              <a:buNone/>
            </a:pPr>
            <a:r>
              <a:rPr lang="pt-BR" b="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Interpretar e analisar dados e sua equivalência em equações matemáticas.</a:t>
            </a:r>
          </a:p>
          <a:p>
            <a:pPr marL="0" indent="0" algn="ctr">
              <a:buNone/>
            </a:pPr>
            <a:r>
              <a:rPr lang="pt-BR" b="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Representar analiticamente dados através de gráficos e tabelas.</a:t>
            </a:r>
          </a:p>
          <a:p>
            <a:pPr marL="0" indent="0" algn="ctr">
              <a:buNone/>
            </a:pPr>
            <a:r>
              <a:rPr lang="pt-BR" b="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Operar adequadamente os comandos e funções do Microsoft </a:t>
            </a:r>
            <a:r>
              <a:rPr lang="pt-BR" b="0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PowerBI</a:t>
            </a:r>
            <a:r>
              <a:rPr lang="pt-BR" b="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para análise de dados.</a:t>
            </a:r>
          </a:p>
          <a:p>
            <a:pPr marL="0" indent="0" algn="ctr">
              <a:buNone/>
            </a:pPr>
            <a:endParaRPr lang="pt-BR" b="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 algn="ctr">
              <a:buNone/>
            </a:pPr>
            <a:endParaRPr lang="pt-BR" b="0" dirty="0">
              <a:solidFill>
                <a:schemeClr val="tx1"/>
              </a:solidFill>
            </a:endParaRPr>
          </a:p>
          <a:p>
            <a:pPr marL="0" indent="0" algn="ctr">
              <a:buNone/>
            </a:pPr>
            <a:endParaRPr lang="pt-BR" b="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 algn="ctr">
              <a:buNone/>
            </a:pPr>
            <a:r>
              <a:rPr lang="pt-BR" sz="2400" dirty="0">
                <a:solidFill>
                  <a:schemeClr val="tx1"/>
                </a:solidFill>
              </a:rPr>
              <a:t>Atitudes/Valores</a:t>
            </a:r>
          </a:p>
          <a:p>
            <a:pPr marL="0" indent="0" algn="ctr">
              <a:buNone/>
            </a:pPr>
            <a:r>
              <a:rPr lang="pt-BR" sz="1200" b="0" dirty="0">
                <a:solidFill>
                  <a:schemeClr val="tx1"/>
                </a:solidFill>
              </a:rPr>
              <a:t>(</a:t>
            </a:r>
            <a:r>
              <a:rPr lang="pt-BR" sz="1200" b="0" u="sng" dirty="0">
                <a:solidFill>
                  <a:schemeClr val="tx1"/>
                </a:solidFill>
              </a:rPr>
              <a:t>Marcas Formativa Senac</a:t>
            </a:r>
            <a:r>
              <a:rPr lang="pt-BR" sz="1200" b="0" dirty="0">
                <a:solidFill>
                  <a:schemeClr val="tx1"/>
                </a:solidFill>
              </a:rPr>
              <a:t>)</a:t>
            </a:r>
          </a:p>
          <a:p>
            <a:pPr marL="0" indent="0" algn="ctr">
              <a:buNone/>
            </a:pPr>
            <a:r>
              <a:rPr lang="pt-BR" b="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Propor novas soluções no desenvolvimento do trabalho.</a:t>
            </a:r>
          </a:p>
          <a:p>
            <a:pPr marL="0" indent="0" algn="ctr">
              <a:buNone/>
            </a:pPr>
            <a:r>
              <a:rPr lang="pt-BR" b="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Responsabilidade no cumprimento das normas de segurança da informação.</a:t>
            </a:r>
          </a:p>
          <a:p>
            <a:pPr marL="0" indent="0" algn="ctr">
              <a:buNone/>
            </a:pPr>
            <a:r>
              <a:rPr lang="pt-BR" b="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Responsabilidade no uso dos dados (ética).</a:t>
            </a:r>
          </a:p>
          <a:p>
            <a:pPr marL="0" indent="0" algn="ctr">
              <a:buNone/>
            </a:pPr>
            <a:r>
              <a:rPr lang="pt-BR" b="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Colaboração no desenvolvimento do trabalho em equipe.</a:t>
            </a:r>
          </a:p>
          <a:p>
            <a:pPr marL="0" indent="0" algn="ctr">
              <a:buNone/>
            </a:pPr>
            <a:r>
              <a:rPr lang="pt-BR" b="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Senso crítico diante do processo de trabalho e às necessidades e especificidades do</a:t>
            </a:r>
          </a:p>
          <a:p>
            <a:pPr marL="0" indent="0" algn="ctr">
              <a:buNone/>
            </a:pPr>
            <a:r>
              <a:rPr lang="pt-BR" b="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usuário.</a:t>
            </a:r>
          </a:p>
          <a:p>
            <a:pPr marL="0" indent="0" algn="ctr">
              <a:buNone/>
            </a:pPr>
            <a:r>
              <a:rPr lang="pt-BR" b="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Comprometimento com o desenvolvimento das atividades profissionais.</a:t>
            </a:r>
          </a:p>
        </p:txBody>
      </p:sp>
    </p:spTree>
    <p:extLst>
      <p:ext uri="{BB962C8B-B14F-4D97-AF65-F5344CB8AC3E}">
        <p14:creationId xmlns:p14="http://schemas.microsoft.com/office/powerpoint/2010/main" val="35921520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87D1A86D-535C-D72B-2CFC-3C44F048B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89B12-C901-43B8-AB62-1318A3EB676F}" type="slidenum">
              <a:rPr lang="pt-BR" smtClean="0"/>
              <a:t>8</a:t>
            </a:fld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AC7E40EA-7875-993A-4CE7-134EFF488D14}"/>
              </a:ext>
            </a:extLst>
          </p:cNvPr>
          <p:cNvSpPr/>
          <p:nvPr/>
        </p:nvSpPr>
        <p:spPr>
          <a:xfrm>
            <a:off x="0" y="0"/>
            <a:ext cx="12192000" cy="1048215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3" name="Imagem 12" descr="Script de computador em uma tela">
            <a:extLst>
              <a:ext uri="{FF2B5EF4-FFF2-40B4-BE49-F238E27FC236}">
                <a16:creationId xmlns:a16="http://schemas.microsoft.com/office/drawing/2014/main" id="{5E51DD55-6591-8777-CCB3-E13FB985441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0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5271" b="19444"/>
          <a:stretch>
            <a:fillRect/>
          </a:stretch>
        </p:blipFill>
        <p:spPr>
          <a:xfrm>
            <a:off x="-1" y="-11575"/>
            <a:ext cx="12191999" cy="1048215"/>
          </a:xfrm>
          <a:custGeom>
            <a:avLst/>
            <a:gdLst>
              <a:gd name="connsiteX0" fmla="*/ 0 w 12191999"/>
              <a:gd name="connsiteY0" fmla="*/ 0 h 1048215"/>
              <a:gd name="connsiteX1" fmla="*/ 12191999 w 12191999"/>
              <a:gd name="connsiteY1" fmla="*/ 0 h 1048215"/>
              <a:gd name="connsiteX2" fmla="*/ 12191999 w 12191999"/>
              <a:gd name="connsiteY2" fmla="*/ 1048215 h 1048215"/>
              <a:gd name="connsiteX3" fmla="*/ 0 w 12191999"/>
              <a:gd name="connsiteY3" fmla="*/ 1048215 h 1048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1999" h="1048215">
                <a:moveTo>
                  <a:pt x="0" y="0"/>
                </a:moveTo>
                <a:lnTo>
                  <a:pt x="12191999" y="0"/>
                </a:lnTo>
                <a:lnTo>
                  <a:pt x="12191999" y="1048215"/>
                </a:lnTo>
                <a:lnTo>
                  <a:pt x="0" y="1048215"/>
                </a:lnTo>
                <a:close/>
              </a:path>
            </a:pathLst>
          </a:cu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87750AD9-CC22-99F3-0CD9-32F6F56EEE37}"/>
              </a:ext>
            </a:extLst>
          </p:cNvPr>
          <p:cNvSpPr txBox="1">
            <a:spLocks/>
          </p:cNvSpPr>
          <p:nvPr/>
        </p:nvSpPr>
        <p:spPr>
          <a:xfrm>
            <a:off x="838199" y="11575"/>
            <a:ext cx="10515600" cy="10482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i="0" kern="120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pt-BR" sz="3000" b="1" dirty="0">
                <a:solidFill>
                  <a:schemeClr val="bg1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[ Sobre Material das Aulas ]</a:t>
            </a:r>
          </a:p>
        </p:txBody>
      </p:sp>
      <p:pic>
        <p:nvPicPr>
          <p:cNvPr id="2" name="Imagem 1" descr="Ícone&#10;&#10;Descrição gerada automaticamente">
            <a:extLst>
              <a:ext uri="{FF2B5EF4-FFF2-40B4-BE49-F238E27FC236}">
                <a16:creationId xmlns:a16="http://schemas.microsoft.com/office/drawing/2014/main" id="{51362844-4DDF-F958-BC35-3F4FFA5148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172939"/>
            <a:ext cx="488540" cy="725485"/>
          </a:xfrm>
          <a:prstGeom prst="rect">
            <a:avLst/>
          </a:prstGeom>
        </p:spPr>
      </p:pic>
      <p:sp>
        <p:nvSpPr>
          <p:cNvPr id="3" name="CaixaDeTexto 25">
            <a:extLst>
              <a:ext uri="{FF2B5EF4-FFF2-40B4-BE49-F238E27FC236}">
                <a16:creationId xmlns:a16="http://schemas.microsoft.com/office/drawing/2014/main" id="{B0F6790C-9632-85C1-FEE7-82C343C41AB4}"/>
              </a:ext>
            </a:extLst>
          </p:cNvPr>
          <p:cNvSpPr txBox="1"/>
          <p:nvPr/>
        </p:nvSpPr>
        <p:spPr>
          <a:xfrm>
            <a:off x="1066800" y="1275044"/>
            <a:ext cx="10076329" cy="5286093"/>
          </a:xfrm>
          <a:prstGeom prst="rect">
            <a:avLst/>
          </a:prstGeom>
          <a:noFill/>
          <a:ln w="9525" cmpd="sng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t"/>
          <a:lstStyle>
            <a:defPPr>
              <a:defRPr lang="pt-BR"/>
            </a:defPPr>
            <a:lvl1pPr indent="0" algn="just">
              <a:buFont typeface="Arial" panose="020B0604020202020204" pitchFamily="34" charset="0"/>
              <a:buNone/>
              <a:defRPr sz="1700" b="1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indent="0">
              <a:defRPr sz="1100">
                <a:solidFill>
                  <a:schemeClr val="dk1"/>
                </a:solidFill>
              </a:defRPr>
            </a:lvl2pPr>
            <a:lvl3pPr indent="0">
              <a:defRPr sz="1100">
                <a:solidFill>
                  <a:schemeClr val="dk1"/>
                </a:solidFill>
              </a:defRPr>
            </a:lvl3pPr>
            <a:lvl4pPr indent="0">
              <a:defRPr sz="1100">
                <a:solidFill>
                  <a:schemeClr val="dk1"/>
                </a:solidFill>
              </a:defRPr>
            </a:lvl4pPr>
            <a:lvl5pPr indent="0">
              <a:defRPr sz="1100">
                <a:solidFill>
                  <a:schemeClr val="dk1"/>
                </a:solidFill>
              </a:defRPr>
            </a:lvl5pPr>
            <a:lvl6pPr indent="0">
              <a:defRPr sz="1100">
                <a:solidFill>
                  <a:schemeClr val="dk1"/>
                </a:solidFill>
              </a:defRPr>
            </a:lvl6pPr>
            <a:lvl7pPr indent="0">
              <a:defRPr sz="1100">
                <a:solidFill>
                  <a:schemeClr val="dk1"/>
                </a:solidFill>
              </a:defRPr>
            </a:lvl7pPr>
            <a:lvl8pPr indent="0">
              <a:defRPr sz="1100">
                <a:solidFill>
                  <a:schemeClr val="dk1"/>
                </a:solidFill>
              </a:defRPr>
            </a:lvl8pPr>
            <a:lvl9pPr indent="0">
              <a:defRPr sz="1100">
                <a:solidFill>
                  <a:schemeClr val="dk1"/>
                </a:solidFill>
              </a:defRPr>
            </a:lvl9pPr>
          </a:lstStyle>
          <a:p>
            <a:pPr algn="ctr"/>
            <a:r>
              <a:rPr lang="pt-BR" b="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 publicação do material didático </a:t>
            </a:r>
            <a:r>
              <a:rPr lang="pt-BR" b="0" dirty="0">
                <a:solidFill>
                  <a:schemeClr val="tx1"/>
                </a:solidFill>
              </a:rPr>
              <a:t>será</a:t>
            </a:r>
            <a:r>
              <a:rPr lang="pt-BR" b="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na plataforma do  Campus Digital Senac, ou em algum dispositivo de compartilhamento gratuito (</a:t>
            </a:r>
            <a:r>
              <a:rPr lang="pt-BR" b="0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github</a:t>
            </a:r>
            <a:r>
              <a:rPr lang="pt-BR" b="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), onde constarão o conteúdo a ser abordado nas aulas além de arquivos para </a:t>
            </a:r>
            <a:r>
              <a:rPr lang="pt-BR" b="0" dirty="0">
                <a:solidFill>
                  <a:schemeClr val="tx1"/>
                </a:solidFill>
              </a:rPr>
              <a:t>utilização em sala de aula</a:t>
            </a:r>
            <a:r>
              <a:rPr lang="pt-BR" b="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 Acesse o link abaixo. </a:t>
            </a:r>
          </a:p>
          <a:p>
            <a:pPr algn="ctr"/>
            <a:endParaRPr lang="pt-BR" b="0" dirty="0">
              <a:solidFill>
                <a:schemeClr val="tx1"/>
              </a:solidFill>
            </a:endParaRPr>
          </a:p>
          <a:p>
            <a:pPr algn="ctr"/>
            <a:r>
              <a:rPr lang="pt-BR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  <a:hlinkClick r:id="rId5"/>
              </a:rPr>
              <a:t>https://primeiroacesso.rj.senac.br/</a:t>
            </a:r>
            <a:endParaRPr lang="pt-BR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endParaRPr lang="pt-BR" b="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endParaRPr lang="pt-BR" b="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endParaRPr lang="pt-BR" b="0" dirty="0">
              <a:solidFill>
                <a:schemeClr val="tx1"/>
              </a:solidFill>
            </a:endParaRPr>
          </a:p>
          <a:p>
            <a:pPr algn="ctr"/>
            <a:r>
              <a:rPr lang="pt-BR" b="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Ressalto que no site </a:t>
            </a:r>
            <a:r>
              <a:rPr lang="pt-BR" b="0" dirty="0">
                <a:solidFill>
                  <a:schemeClr val="tx1"/>
                </a:solidFill>
              </a:rPr>
              <a:t>da </a:t>
            </a:r>
            <a:r>
              <a:rPr lang="pt-BR" b="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Microsoft, o fabricante disponibiliza o contém de documentação atualizada do Power BI o qual fornecerá conhecimento relevante para seu estudo.</a:t>
            </a:r>
          </a:p>
          <a:p>
            <a:pPr algn="ctr"/>
            <a:endParaRPr lang="pt-BR" dirty="0">
              <a:solidFill>
                <a:schemeClr val="tx1"/>
              </a:solidFill>
            </a:endParaRPr>
          </a:p>
          <a:p>
            <a:pPr algn="ctr"/>
            <a:r>
              <a:rPr lang="pt-BR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https://learn.microsoft.com/pt-br/power-bi/</a:t>
            </a:r>
            <a:endParaRPr lang="pt-BR" b="0" dirty="0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C26CE69A-D595-6226-3168-4B86276D1A61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b="31499"/>
          <a:stretch/>
        </p:blipFill>
        <p:spPr>
          <a:xfrm>
            <a:off x="488537" y="5137797"/>
            <a:ext cx="2675868" cy="760383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B42C26B5-9961-882D-B1B2-E830A0AEE02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74684" y="5006455"/>
            <a:ext cx="2928779" cy="1023066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1A266251-88CC-7165-9E1C-ABDF2864EEDC}"/>
              </a:ext>
            </a:extLst>
          </p:cNvPr>
          <p:cNvSpPr txBox="1"/>
          <p:nvPr/>
        </p:nvSpPr>
        <p:spPr>
          <a:xfrm>
            <a:off x="9261772" y="6025423"/>
            <a:ext cx="195460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400" b="1" dirty="0"/>
              <a:t>https://poe.com/login</a:t>
            </a:r>
          </a:p>
        </p:txBody>
      </p:sp>
      <p:pic>
        <p:nvPicPr>
          <p:cNvPr id="1026" name="Picture 2" descr="ChatGPT Logo and symbol, meaning, history, sign.">
            <a:extLst>
              <a:ext uri="{FF2B5EF4-FFF2-40B4-BE49-F238E27FC236}">
                <a16:creationId xmlns:a16="http://schemas.microsoft.com/office/drawing/2014/main" id="{303B61F6-17D5-FEDE-8101-5F0300CFAE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7200" y="4836177"/>
            <a:ext cx="2424219" cy="1363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How to write effective Google Gemini prompts (with examples) | Cobry">
            <a:extLst>
              <a:ext uri="{FF2B5EF4-FFF2-40B4-BE49-F238E27FC236}">
                <a16:creationId xmlns:a16="http://schemas.microsoft.com/office/drawing/2014/main" id="{9EFB50E1-E2E1-E8ED-8771-60D637AFB1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58" t="3258" r="16734" b="6765"/>
          <a:stretch/>
        </p:blipFill>
        <p:spPr bwMode="auto">
          <a:xfrm>
            <a:off x="6174214" y="4726770"/>
            <a:ext cx="2307676" cy="1582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56741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>
            <a:off x="1104180" y="1286265"/>
            <a:ext cx="10249619" cy="52014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b="1" dirty="0">
                <a:latin typeface="Segoe UI" panose="020B0502040204020203" pitchFamily="34" charset="0"/>
                <a:cs typeface="Segoe UI" panose="020B0502040204020203" pitchFamily="34" charset="0"/>
              </a:rPr>
              <a:t>[1]</a:t>
            </a:r>
          </a:p>
          <a:p>
            <a:pPr algn="ctr"/>
            <a:r>
              <a:rPr lang="pt-BR" sz="1400" dirty="0">
                <a:latin typeface="Segoe UI" panose="020B0502040204020203" pitchFamily="34" charset="0"/>
                <a:cs typeface="Segoe UI" panose="020B0502040204020203" pitchFamily="34" charset="0"/>
              </a:rPr>
              <a:t>Através de atividades desenvolvidas no ambiente de ensino ou proposta a ser realizada em domicílio de forma individual ou em grupo.</a:t>
            </a:r>
          </a:p>
          <a:p>
            <a:pPr algn="ctr"/>
            <a:endParaRPr lang="pt-BR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pt-BR" b="1" dirty="0">
                <a:latin typeface="Segoe UI" panose="020B0502040204020203" pitchFamily="34" charset="0"/>
                <a:cs typeface="Segoe UI" panose="020B0502040204020203" pitchFamily="34" charset="0"/>
              </a:rPr>
              <a:t>[2]</a:t>
            </a:r>
          </a:p>
          <a:p>
            <a:pPr algn="ctr"/>
            <a:r>
              <a:rPr lang="pt-BR" sz="1400" dirty="0">
                <a:latin typeface="Segoe UI" panose="020B0502040204020203" pitchFamily="34" charset="0"/>
                <a:cs typeface="Segoe UI" panose="020B0502040204020203" pitchFamily="34" charset="0"/>
              </a:rPr>
              <a:t>Frequência conta ponto pois para aprovação você deverá ter no mínimo 75% de presença ao longo do curso.</a:t>
            </a:r>
          </a:p>
          <a:p>
            <a:pPr algn="ctr"/>
            <a:endParaRPr lang="pt-BR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pt-BR" b="1" dirty="0">
                <a:latin typeface="Segoe UI" panose="020B0502040204020203" pitchFamily="34" charset="0"/>
                <a:cs typeface="Segoe UI" panose="020B0502040204020203" pitchFamily="34" charset="0"/>
              </a:rPr>
              <a:t>[3]</a:t>
            </a:r>
          </a:p>
          <a:p>
            <a:pPr algn="ctr"/>
            <a:r>
              <a:rPr lang="pt-BR" sz="1400" dirty="0">
                <a:latin typeface="Segoe UI" panose="020B0502040204020203" pitchFamily="34" charset="0"/>
                <a:cs typeface="Segoe UI" panose="020B0502040204020203" pitchFamily="34" charset="0"/>
              </a:rPr>
              <a:t>Recuperação paralela é aplicada como uma forma de reforçar o conhecimento do aluno melhorando pontos observados pelo instrutor.</a:t>
            </a:r>
          </a:p>
          <a:p>
            <a:pPr algn="ctr"/>
            <a:endParaRPr lang="pt-BR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pt-BR" b="1" dirty="0">
                <a:latin typeface="Segoe UI" panose="020B0502040204020203" pitchFamily="34" charset="0"/>
                <a:cs typeface="Segoe UI" panose="020B0502040204020203" pitchFamily="34" charset="0"/>
              </a:rPr>
              <a:t>[4]</a:t>
            </a:r>
          </a:p>
          <a:p>
            <a:pPr algn="ctr"/>
            <a:r>
              <a:rPr lang="pt-BR" sz="1400" dirty="0">
                <a:latin typeface="Segoe UI" panose="020B0502040204020203" pitchFamily="34" charset="0"/>
                <a:cs typeface="Segoe UI" panose="020B0502040204020203" pitchFamily="34" charset="0"/>
              </a:rPr>
              <a:t>A nota no Senac recebe o termo de menções que são informadas no final do curso que são: “A” Atende, “AP” Atende parcialmente ou “NA” Não Atende.</a:t>
            </a:r>
          </a:p>
          <a:p>
            <a:pPr algn="ctr"/>
            <a:endParaRPr lang="pt-BR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pt-BR" b="1" dirty="0">
                <a:latin typeface="Segoe UI" panose="020B0502040204020203" pitchFamily="34" charset="0"/>
                <a:cs typeface="Segoe UI" panose="020B0502040204020203" pitchFamily="34" charset="0"/>
              </a:rPr>
              <a:t>[5]</a:t>
            </a:r>
          </a:p>
          <a:p>
            <a:pPr algn="ctr"/>
            <a:r>
              <a:rPr lang="pt-BR" sz="1400" dirty="0">
                <a:latin typeface="Segoe UI" panose="020B0502040204020203" pitchFamily="34" charset="0"/>
                <a:cs typeface="Segoe UI" panose="020B0502040204020203" pitchFamily="34" charset="0"/>
              </a:rPr>
              <a:t>A emissão do certificado para o aluno aprovado é realizada após 10 dias úteis e sua emissão é disponibilidade do link </a:t>
            </a:r>
            <a:r>
              <a:rPr lang="pt-BR" sz="1400" dirty="0">
                <a:latin typeface="Segoe UI" panose="020B0502040204020203" pitchFamily="34" charset="0"/>
                <a:cs typeface="Segoe UI" panose="020B0502040204020203" pitchFamily="34" charset="0"/>
                <a:hlinkClick r:id="rId2"/>
              </a:rPr>
              <a:t>https://www.rj.senac.br/sobre-o-</a:t>
            </a:r>
            <a:r>
              <a:rPr lang="pt-BR" sz="1400" dirty="0" err="1">
                <a:latin typeface="Segoe UI" panose="020B0502040204020203" pitchFamily="34" charset="0"/>
                <a:cs typeface="Segoe UI" panose="020B0502040204020203" pitchFamily="34" charset="0"/>
                <a:hlinkClick r:id="rId2"/>
              </a:rPr>
              <a:t>senac</a:t>
            </a:r>
            <a:r>
              <a:rPr lang="pt-BR" sz="1400" dirty="0">
                <a:latin typeface="Segoe UI" panose="020B0502040204020203" pitchFamily="34" charset="0"/>
                <a:cs typeface="Segoe UI" panose="020B0502040204020203" pitchFamily="34" charset="0"/>
                <a:hlinkClick r:id="rId2"/>
              </a:rPr>
              <a:t>/</a:t>
            </a:r>
            <a:r>
              <a:rPr lang="pt-BR" sz="1400" dirty="0" err="1">
                <a:latin typeface="Segoe UI" panose="020B0502040204020203" pitchFamily="34" charset="0"/>
                <a:cs typeface="Segoe UI" panose="020B0502040204020203" pitchFamily="34" charset="0"/>
                <a:hlinkClick r:id="rId2"/>
              </a:rPr>
              <a:t>emissao</a:t>
            </a:r>
            <a:r>
              <a:rPr lang="pt-BR" sz="1400" dirty="0">
                <a:latin typeface="Segoe UI" panose="020B0502040204020203" pitchFamily="34" charset="0"/>
                <a:cs typeface="Segoe UI" panose="020B0502040204020203" pitchFamily="34" charset="0"/>
                <a:hlinkClick r:id="rId2"/>
              </a:rPr>
              <a:t>-de-certificados</a:t>
            </a:r>
            <a:r>
              <a:rPr lang="pt-BR" sz="1400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pPr algn="ctr"/>
            <a:endParaRPr lang="pt-BR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pt-BR" b="1" dirty="0">
                <a:latin typeface="Segoe UI" panose="020B0502040204020203" pitchFamily="34" charset="0"/>
                <a:cs typeface="Segoe UI" panose="020B0502040204020203" pitchFamily="34" charset="0"/>
              </a:rPr>
              <a:t>[6]</a:t>
            </a:r>
          </a:p>
          <a:p>
            <a:pPr algn="ctr"/>
            <a:r>
              <a:rPr lang="pt-BR" sz="1400" dirty="0">
                <a:latin typeface="Segoe UI" panose="020B0502040204020203" pitchFamily="34" charset="0"/>
                <a:cs typeface="Segoe UI" panose="020B0502040204020203" pitchFamily="34" charset="0"/>
              </a:rPr>
              <a:t>Ao término do curso, o Campus Digital ficará ativo aproximadamente 180 dias. Após este período o sistema </a:t>
            </a:r>
            <a:r>
              <a:rPr lang="pt-BR" sz="1400" dirty="0" err="1">
                <a:latin typeface="Segoe UI" panose="020B0502040204020203" pitchFamily="34" charset="0"/>
                <a:cs typeface="Segoe UI" panose="020B0502040204020203" pitchFamily="34" charset="0"/>
              </a:rPr>
              <a:t>bloqueiará</a:t>
            </a:r>
            <a:r>
              <a:rPr lang="pt-BR" sz="1400" dirty="0">
                <a:latin typeface="Segoe UI" panose="020B0502040204020203" pitchFamily="34" charset="0"/>
                <a:cs typeface="Segoe UI" panose="020B0502040204020203" pitchFamily="34" charset="0"/>
              </a:rPr>
              <a:t> o acesso do usuário à plataforma.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FA7E800D-1164-0F73-5C41-F1648B774A29}"/>
              </a:ext>
            </a:extLst>
          </p:cNvPr>
          <p:cNvSpPr/>
          <p:nvPr/>
        </p:nvSpPr>
        <p:spPr>
          <a:xfrm>
            <a:off x="0" y="0"/>
            <a:ext cx="12192000" cy="1048215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1" name="Imagem 10" descr="Script de computador em uma tela">
            <a:extLst>
              <a:ext uri="{FF2B5EF4-FFF2-40B4-BE49-F238E27FC236}">
                <a16:creationId xmlns:a16="http://schemas.microsoft.com/office/drawing/2014/main" id="{FDE3FD7F-F328-B082-7DC8-9B86F31C4FB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0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5271" b="19444"/>
          <a:stretch>
            <a:fillRect/>
          </a:stretch>
        </p:blipFill>
        <p:spPr>
          <a:xfrm>
            <a:off x="-1" y="-11575"/>
            <a:ext cx="12191999" cy="1048215"/>
          </a:xfrm>
          <a:custGeom>
            <a:avLst/>
            <a:gdLst>
              <a:gd name="connsiteX0" fmla="*/ 0 w 12191999"/>
              <a:gd name="connsiteY0" fmla="*/ 0 h 1048215"/>
              <a:gd name="connsiteX1" fmla="*/ 12191999 w 12191999"/>
              <a:gd name="connsiteY1" fmla="*/ 0 h 1048215"/>
              <a:gd name="connsiteX2" fmla="*/ 12191999 w 12191999"/>
              <a:gd name="connsiteY2" fmla="*/ 1048215 h 1048215"/>
              <a:gd name="connsiteX3" fmla="*/ 0 w 12191999"/>
              <a:gd name="connsiteY3" fmla="*/ 1048215 h 1048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1999" h="1048215">
                <a:moveTo>
                  <a:pt x="0" y="0"/>
                </a:moveTo>
                <a:lnTo>
                  <a:pt x="12191999" y="0"/>
                </a:lnTo>
                <a:lnTo>
                  <a:pt x="12191999" y="1048215"/>
                </a:lnTo>
                <a:lnTo>
                  <a:pt x="0" y="1048215"/>
                </a:lnTo>
                <a:close/>
              </a:path>
            </a:pathLst>
          </a:custGeom>
        </p:spPr>
      </p:pic>
      <p:sp>
        <p:nvSpPr>
          <p:cNvPr id="12" name="Título 1">
            <a:extLst>
              <a:ext uri="{FF2B5EF4-FFF2-40B4-BE49-F238E27FC236}">
                <a16:creationId xmlns:a16="http://schemas.microsoft.com/office/drawing/2014/main" id="{3ECD54BC-C4A6-52AB-064F-1CBB0E55A24E}"/>
              </a:ext>
            </a:extLst>
          </p:cNvPr>
          <p:cNvSpPr txBox="1">
            <a:spLocks/>
          </p:cNvSpPr>
          <p:nvPr/>
        </p:nvSpPr>
        <p:spPr>
          <a:xfrm>
            <a:off x="838199" y="11575"/>
            <a:ext cx="10515600" cy="10482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i="0" kern="120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pt-BR" sz="3000" b="1" dirty="0">
                <a:solidFill>
                  <a:schemeClr val="bg1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[ Elementos de avaliação ]</a:t>
            </a:r>
          </a:p>
        </p:txBody>
      </p:sp>
      <p:pic>
        <p:nvPicPr>
          <p:cNvPr id="13" name="Imagem 12" descr="Ícone&#10;&#10;Descrição gerada automaticamente">
            <a:extLst>
              <a:ext uri="{FF2B5EF4-FFF2-40B4-BE49-F238E27FC236}">
                <a16:creationId xmlns:a16="http://schemas.microsoft.com/office/drawing/2014/main" id="{BCB52486-199A-392F-5F22-2C7D12157FC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172939"/>
            <a:ext cx="488540" cy="725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3057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3254</TotalTime>
  <Words>1380</Words>
  <Application>Microsoft Office PowerPoint</Application>
  <PresentationFormat>Widescreen</PresentationFormat>
  <Paragraphs>200</Paragraphs>
  <Slides>15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15</vt:i4>
      </vt:variant>
    </vt:vector>
  </HeadingPairs>
  <TitlesOfParts>
    <vt:vector size="22" baseType="lpstr">
      <vt:lpstr>Arial</vt:lpstr>
      <vt:lpstr>Calibri</vt:lpstr>
      <vt:lpstr>Impact</vt:lpstr>
      <vt:lpstr>Lato</vt:lpstr>
      <vt:lpstr>Roboto Black</vt:lpstr>
      <vt:lpstr>Segoe UI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Romulo Sousa</dc:creator>
  <cp:lastModifiedBy>Romulo Sousa</cp:lastModifiedBy>
  <cp:revision>67</cp:revision>
  <dcterms:created xsi:type="dcterms:W3CDTF">2022-05-16T15:59:54Z</dcterms:created>
  <dcterms:modified xsi:type="dcterms:W3CDTF">2024-10-05T00:55:49Z</dcterms:modified>
</cp:coreProperties>
</file>

<file path=docProps/thumbnail.jpeg>
</file>